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750" r:id="rId4"/>
    <p:sldId id="271" r:id="rId5"/>
    <p:sldId id="1361" r:id="rId6"/>
    <p:sldId id="751" r:id="rId7"/>
    <p:sldId id="10696" r:id="rId8"/>
    <p:sldId id="10697" r:id="rId9"/>
    <p:sldId id="10638" r:id="rId10"/>
    <p:sldId id="10642" r:id="rId11"/>
    <p:sldId id="10693" r:id="rId12"/>
    <p:sldId id="10694" r:id="rId13"/>
    <p:sldId id="10695" r:id="rId14"/>
    <p:sldId id="10698" r:id="rId15"/>
    <p:sldId id="10700" r:id="rId16"/>
    <p:sldId id="10699" r:id="rId17"/>
    <p:sldId id="10702" r:id="rId18"/>
    <p:sldId id="275" r:id="rId19"/>
    <p:sldId id="671" r:id="rId20"/>
    <p:sldId id="681" r:id="rId21"/>
    <p:sldId id="745" r:id="rId22"/>
    <p:sldId id="264" r:id="rId23"/>
    <p:sldId id="265" r:id="rId24"/>
    <p:sldId id="74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84EFF-A293-4C3E-9C30-6B47634CCFB0}" v="1" dt="2025-05-13T10:30:44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4" d="100"/>
          <a:sy n="84" d="100"/>
        </p:scale>
        <p:origin x="540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u Pillay" userId="46f08a13-d089-446f-8251-003717b3fce1" providerId="ADAL" clId="{6FD84EFF-A293-4C3E-9C30-6B47634CCFB0}"/>
    <pc:docChg chg="undo custSel modSld">
      <pc:chgData name="Kiru Pillay" userId="46f08a13-d089-446f-8251-003717b3fce1" providerId="ADAL" clId="{6FD84EFF-A293-4C3E-9C30-6B47634CCFB0}" dt="2025-05-13T10:31:48.158" v="177" actId="20577"/>
      <pc:docMkLst>
        <pc:docMk/>
      </pc:docMkLst>
      <pc:sldChg chg="addSp modSp mod">
        <pc:chgData name="Kiru Pillay" userId="46f08a13-d089-446f-8251-003717b3fce1" providerId="ADAL" clId="{6FD84EFF-A293-4C3E-9C30-6B47634CCFB0}" dt="2025-05-13T10:31:48.158" v="177" actId="20577"/>
        <pc:sldMkLst>
          <pc:docMk/>
          <pc:sldMk cId="0" sldId="256"/>
        </pc:sldMkLst>
        <pc:spChg chg="mod">
          <ac:chgData name="Kiru Pillay" userId="46f08a13-d089-446f-8251-003717b3fce1" providerId="ADAL" clId="{6FD84EFF-A293-4C3E-9C30-6B47634CCFB0}" dt="2025-05-13T10:31:48.158" v="177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iru Pillay" userId="46f08a13-d089-446f-8251-003717b3fce1" providerId="ADAL" clId="{6FD84EFF-A293-4C3E-9C30-6B47634CCFB0}" dt="2025-05-13T10:31:30.429" v="173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Kiru Pillay" userId="46f08a13-d089-446f-8251-003717b3fce1" providerId="ADAL" clId="{6FD84EFF-A293-4C3E-9C30-6B47634CCFB0}" dt="2025-05-13T10:31:40.106" v="175" actId="14100"/>
          <ac:spMkLst>
            <pc:docMk/>
            <pc:sldMk cId="0" sldId="256"/>
            <ac:spMk id="5" creationId="{7545C9D4-D66A-BC7E-B7A7-8C74AD90F30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eg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eg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1A0F4-26C6-427A-9AAB-DB268BD0289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9C94B-780C-4F1B-AAB8-BCDD6BE3121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Financial Loss</a:t>
          </a:r>
        </a:p>
      </dgm:t>
    </dgm:pt>
    <dgm:pt modelId="{B92C4B9A-D796-48E6-956B-B96CC74F269F}" type="parTrans" cxnId="{F69F4010-E1BF-4F3B-A9B4-E0D9A809A94F}">
      <dgm:prSet/>
      <dgm:spPr/>
      <dgm:t>
        <a:bodyPr/>
        <a:lstStyle/>
        <a:p>
          <a:endParaRPr lang="en-US"/>
        </a:p>
      </dgm:t>
    </dgm:pt>
    <dgm:pt modelId="{15609928-0860-4AAD-97BD-B631177A3C2E}" type="sibTrans" cxnId="{F69F4010-E1BF-4F3B-A9B4-E0D9A809A94F}">
      <dgm:prSet/>
      <dgm:spPr/>
      <dgm:t>
        <a:bodyPr/>
        <a:lstStyle/>
        <a:p>
          <a:endParaRPr lang="en-US"/>
        </a:p>
      </dgm:t>
    </dgm:pt>
    <dgm:pt modelId="{67A092C3-54CA-418D-ACC7-3506ADC794E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Reputational Damage</a:t>
          </a:r>
        </a:p>
      </dgm:t>
    </dgm:pt>
    <dgm:pt modelId="{1D469053-B9F5-4690-B458-C0D0DFC32B4D}" type="parTrans" cxnId="{A91AED4B-FDD6-458F-B211-1080CAD8B069}">
      <dgm:prSet/>
      <dgm:spPr/>
      <dgm:t>
        <a:bodyPr/>
        <a:lstStyle/>
        <a:p>
          <a:endParaRPr lang="en-US"/>
        </a:p>
      </dgm:t>
    </dgm:pt>
    <dgm:pt modelId="{C0626C02-6741-4248-885B-C4A3ADB4272C}" type="sibTrans" cxnId="{A91AED4B-FDD6-458F-B211-1080CAD8B069}">
      <dgm:prSet/>
      <dgm:spPr/>
      <dgm:t>
        <a:bodyPr/>
        <a:lstStyle/>
        <a:p>
          <a:endParaRPr lang="en-US"/>
        </a:p>
      </dgm:t>
    </dgm:pt>
    <dgm:pt modelId="{AD93B3E5-58B9-449F-8E31-E6C55FECBA6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Legal Implications</a:t>
          </a:r>
        </a:p>
      </dgm:t>
    </dgm:pt>
    <dgm:pt modelId="{49698B94-BFF1-4D8C-BB29-05FEDB4CD677}" type="parTrans" cxnId="{A06B98E7-F23F-450E-9ACC-7C0E924DE2FC}">
      <dgm:prSet/>
      <dgm:spPr/>
      <dgm:t>
        <a:bodyPr/>
        <a:lstStyle/>
        <a:p>
          <a:endParaRPr lang="en-US"/>
        </a:p>
      </dgm:t>
    </dgm:pt>
    <dgm:pt modelId="{E71E06F5-8FCB-4843-AF9C-787B0FEC5297}" type="sibTrans" cxnId="{A06B98E7-F23F-450E-9ACC-7C0E924DE2FC}">
      <dgm:prSet/>
      <dgm:spPr/>
      <dgm:t>
        <a:bodyPr/>
        <a:lstStyle/>
        <a:p>
          <a:endParaRPr lang="en-US"/>
        </a:p>
      </dgm:t>
    </dgm:pt>
    <dgm:pt modelId="{8953BDDB-AE8C-486B-AC3B-165D63985EA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Loss of Intellectual Property</a:t>
          </a:r>
        </a:p>
      </dgm:t>
    </dgm:pt>
    <dgm:pt modelId="{F92DF224-FC39-4EE9-8130-65CF433CC070}" type="parTrans" cxnId="{1FCF7687-56D9-4B62-B819-3196FA1A12C5}">
      <dgm:prSet/>
      <dgm:spPr/>
      <dgm:t>
        <a:bodyPr/>
        <a:lstStyle/>
        <a:p>
          <a:endParaRPr lang="en-US"/>
        </a:p>
      </dgm:t>
    </dgm:pt>
    <dgm:pt modelId="{C1DECB8E-E7A1-40D4-866F-78F6000B983E}" type="sibTrans" cxnId="{1FCF7687-56D9-4B62-B819-3196FA1A12C5}">
      <dgm:prSet/>
      <dgm:spPr/>
      <dgm:t>
        <a:bodyPr/>
        <a:lstStyle/>
        <a:p>
          <a:endParaRPr lang="en-US"/>
        </a:p>
      </dgm:t>
    </dgm:pt>
    <dgm:pt modelId="{376132E5-1053-4F2D-872C-AA253E16169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Business Loss</a:t>
          </a:r>
        </a:p>
      </dgm:t>
    </dgm:pt>
    <dgm:pt modelId="{152AC50E-CC69-4A41-A44C-B7B7CFC1DA98}" type="parTrans" cxnId="{F651BDA0-8901-408C-B0E5-5C5A41D35CEF}">
      <dgm:prSet/>
      <dgm:spPr/>
      <dgm:t>
        <a:bodyPr/>
        <a:lstStyle/>
        <a:p>
          <a:endParaRPr lang="en-US"/>
        </a:p>
      </dgm:t>
    </dgm:pt>
    <dgm:pt modelId="{E9AE2F61-683D-4C3C-B75B-C266059556B9}" type="sibTrans" cxnId="{F651BDA0-8901-408C-B0E5-5C5A41D35CEF}">
      <dgm:prSet/>
      <dgm:spPr/>
      <dgm:t>
        <a:bodyPr/>
        <a:lstStyle/>
        <a:p>
          <a:endParaRPr lang="en-US"/>
        </a:p>
      </dgm:t>
    </dgm:pt>
    <dgm:pt modelId="{EAF175DD-1BD6-44CE-87D3-A69C8BACE8E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Business Disruptions</a:t>
          </a:r>
        </a:p>
      </dgm:t>
    </dgm:pt>
    <dgm:pt modelId="{7FA480C1-984F-492F-8816-7B7B6F66D249}" type="parTrans" cxnId="{DED5253D-7C9E-4877-902B-2A19192D62DE}">
      <dgm:prSet/>
      <dgm:spPr/>
      <dgm:t>
        <a:bodyPr/>
        <a:lstStyle/>
        <a:p>
          <a:endParaRPr lang="en-US"/>
        </a:p>
      </dgm:t>
    </dgm:pt>
    <dgm:pt modelId="{191988C4-D421-4586-91D4-F4B2C53E172A}" type="sibTrans" cxnId="{DED5253D-7C9E-4877-902B-2A19192D62DE}">
      <dgm:prSet/>
      <dgm:spPr/>
      <dgm:t>
        <a:bodyPr/>
        <a:lstStyle/>
        <a:p>
          <a:endParaRPr lang="en-US"/>
        </a:p>
      </dgm:t>
    </dgm:pt>
    <dgm:pt modelId="{934FC9C6-70F1-4932-AA2D-4592D6F88D88}" type="pres">
      <dgm:prSet presAssocID="{E341A0F4-26C6-427A-9AAB-DB268BD0289C}" presName="Name0" presStyleCnt="0">
        <dgm:presLayoutVars>
          <dgm:chMax/>
          <dgm:chPref/>
          <dgm:dir/>
        </dgm:presLayoutVars>
      </dgm:prSet>
      <dgm:spPr/>
    </dgm:pt>
    <dgm:pt modelId="{6616C215-5B8A-4355-A018-BD90754623F4}" type="pres">
      <dgm:prSet presAssocID="{18A9C94B-780C-4F1B-AAB8-BCDD6BE31214}" presName="composite" presStyleCnt="0">
        <dgm:presLayoutVars>
          <dgm:chMax val="1"/>
          <dgm:chPref val="1"/>
        </dgm:presLayoutVars>
      </dgm:prSet>
      <dgm:spPr/>
    </dgm:pt>
    <dgm:pt modelId="{DCCBD85E-97BC-4663-A878-236FD10306FF}" type="pres">
      <dgm:prSet presAssocID="{18A9C94B-780C-4F1B-AAB8-BCDD6BE31214}" presName="Accent" presStyleLbl="trAlignAcc1" presStyleIdx="0" presStyleCnt="6">
        <dgm:presLayoutVars>
          <dgm:chMax val="0"/>
          <dgm:chPref val="0"/>
        </dgm:presLayoutVars>
      </dgm:prSet>
      <dgm:spPr/>
    </dgm:pt>
    <dgm:pt modelId="{94768D81-2783-4041-A052-F0168113738E}" type="pres">
      <dgm:prSet presAssocID="{18A9C94B-780C-4F1B-AAB8-BCDD6BE31214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D7FAFA0-2FBD-473F-B42F-DF8CEFE79C1B}" type="pres">
      <dgm:prSet presAssocID="{18A9C94B-780C-4F1B-AAB8-BCDD6BE31214}" presName="ChildComposite" presStyleCnt="0"/>
      <dgm:spPr/>
    </dgm:pt>
    <dgm:pt modelId="{8BF1D6CA-7E3C-4173-80A7-A7AFD472D832}" type="pres">
      <dgm:prSet presAssocID="{18A9C94B-780C-4F1B-AAB8-BCDD6BE3121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5C38108-483A-4C0D-A82A-5749EA08F295}" type="pres">
      <dgm:prSet presAssocID="{18A9C94B-780C-4F1B-AAB8-BCDD6BE31214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F25F97A-CC9B-44BF-B15E-B34121821BD3}" type="pres">
      <dgm:prSet presAssocID="{15609928-0860-4AAD-97BD-B631177A3C2E}" presName="sibTrans" presStyleCnt="0"/>
      <dgm:spPr/>
    </dgm:pt>
    <dgm:pt modelId="{F2E2D548-ACF2-498D-AC6C-1C7237336EBF}" type="pres">
      <dgm:prSet presAssocID="{67A092C3-54CA-418D-ACC7-3506ADC794EC}" presName="composite" presStyleCnt="0">
        <dgm:presLayoutVars>
          <dgm:chMax val="1"/>
          <dgm:chPref val="1"/>
        </dgm:presLayoutVars>
      </dgm:prSet>
      <dgm:spPr/>
    </dgm:pt>
    <dgm:pt modelId="{4DEE50BE-593F-4D72-91CB-7FEA6F5DFAE8}" type="pres">
      <dgm:prSet presAssocID="{67A092C3-54CA-418D-ACC7-3506ADC794EC}" presName="Accent" presStyleLbl="trAlignAcc1" presStyleIdx="1" presStyleCnt="6">
        <dgm:presLayoutVars>
          <dgm:chMax val="0"/>
          <dgm:chPref val="0"/>
        </dgm:presLayoutVars>
      </dgm:prSet>
      <dgm:spPr/>
    </dgm:pt>
    <dgm:pt modelId="{C4362333-A35E-4A33-A638-4B5293927B5E}" type="pres">
      <dgm:prSet presAssocID="{67A092C3-54CA-418D-ACC7-3506ADC794EC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9052C01-173F-419D-879B-C21E04700623}" type="pres">
      <dgm:prSet presAssocID="{67A092C3-54CA-418D-ACC7-3506ADC794EC}" presName="ChildComposite" presStyleCnt="0"/>
      <dgm:spPr/>
    </dgm:pt>
    <dgm:pt modelId="{6694CA8D-A4B4-4100-8D47-98C0146B6B00}" type="pres">
      <dgm:prSet presAssocID="{67A092C3-54CA-418D-ACC7-3506ADC794E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880F495-2847-4DD1-9DF8-ECDB7B02730D}" type="pres">
      <dgm:prSet presAssocID="{67A092C3-54CA-418D-ACC7-3506ADC794EC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C5DE639B-FCFE-4BAC-A261-35458A3BE5DD}" type="pres">
      <dgm:prSet presAssocID="{C0626C02-6741-4248-885B-C4A3ADB4272C}" presName="sibTrans" presStyleCnt="0"/>
      <dgm:spPr/>
    </dgm:pt>
    <dgm:pt modelId="{7A508E6F-8457-4A65-9793-C08515929BC9}" type="pres">
      <dgm:prSet presAssocID="{AD93B3E5-58B9-449F-8E31-E6C55FECBA65}" presName="composite" presStyleCnt="0">
        <dgm:presLayoutVars>
          <dgm:chMax val="1"/>
          <dgm:chPref val="1"/>
        </dgm:presLayoutVars>
      </dgm:prSet>
      <dgm:spPr/>
    </dgm:pt>
    <dgm:pt modelId="{D9C785E7-87C0-406A-9A67-C95F32AF21AE}" type="pres">
      <dgm:prSet presAssocID="{AD93B3E5-58B9-449F-8E31-E6C55FECBA65}" presName="Accent" presStyleLbl="trAlignAcc1" presStyleIdx="2" presStyleCnt="6">
        <dgm:presLayoutVars>
          <dgm:chMax val="0"/>
          <dgm:chPref val="0"/>
        </dgm:presLayoutVars>
      </dgm:prSet>
      <dgm:spPr/>
    </dgm:pt>
    <dgm:pt modelId="{D6CE246D-4DDD-4529-9ADD-06850E4166B6}" type="pres">
      <dgm:prSet presAssocID="{AD93B3E5-58B9-449F-8E31-E6C55FECBA65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8D51B887-31CE-4D76-AEF3-6E5F80D1E28E}" type="pres">
      <dgm:prSet presAssocID="{AD93B3E5-58B9-449F-8E31-E6C55FECBA65}" presName="ChildComposite" presStyleCnt="0"/>
      <dgm:spPr/>
    </dgm:pt>
    <dgm:pt modelId="{E0C58CBC-F67E-4305-882A-3BED5DA22015}" type="pres">
      <dgm:prSet presAssocID="{AD93B3E5-58B9-449F-8E31-E6C55FECBA6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5FCA9A-8E7A-4997-8ECF-F3D02A971E91}" type="pres">
      <dgm:prSet presAssocID="{AD93B3E5-58B9-449F-8E31-E6C55FECBA65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3B120514-7DFC-47B3-BD1F-FA8774B3F124}" type="pres">
      <dgm:prSet presAssocID="{E71E06F5-8FCB-4843-AF9C-787B0FEC5297}" presName="sibTrans" presStyleCnt="0"/>
      <dgm:spPr/>
    </dgm:pt>
    <dgm:pt modelId="{53153E2C-E893-4B1C-9BCC-30DF18304115}" type="pres">
      <dgm:prSet presAssocID="{8953BDDB-AE8C-486B-AC3B-165D63985EAD}" presName="composite" presStyleCnt="0">
        <dgm:presLayoutVars>
          <dgm:chMax val="1"/>
          <dgm:chPref val="1"/>
        </dgm:presLayoutVars>
      </dgm:prSet>
      <dgm:spPr/>
    </dgm:pt>
    <dgm:pt modelId="{8FB686AA-4A23-406A-A626-14CDE37BB84A}" type="pres">
      <dgm:prSet presAssocID="{8953BDDB-AE8C-486B-AC3B-165D63985EAD}" presName="Accent" presStyleLbl="trAlignAcc1" presStyleIdx="3" presStyleCnt="6">
        <dgm:presLayoutVars>
          <dgm:chMax val="0"/>
          <dgm:chPref val="0"/>
        </dgm:presLayoutVars>
      </dgm:prSet>
      <dgm:spPr/>
    </dgm:pt>
    <dgm:pt modelId="{11920D41-0597-4A25-A91D-F7C0112A9786}" type="pres">
      <dgm:prSet presAssocID="{8953BDDB-AE8C-486B-AC3B-165D63985EAD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F499331-1E0D-4775-9BA9-35DE3F6B456C}" type="pres">
      <dgm:prSet presAssocID="{8953BDDB-AE8C-486B-AC3B-165D63985EAD}" presName="ChildComposite" presStyleCnt="0"/>
      <dgm:spPr/>
    </dgm:pt>
    <dgm:pt modelId="{F02830B0-CA9E-4445-8481-DDCE5D38F7C1}" type="pres">
      <dgm:prSet presAssocID="{8953BDDB-AE8C-486B-AC3B-165D63985EA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D28D25-B1A9-43DF-870D-F25868C4980F}" type="pres">
      <dgm:prSet presAssocID="{8953BDDB-AE8C-486B-AC3B-165D63985EAD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2E1C871-54F5-4866-85FE-5FECD04F742D}" type="pres">
      <dgm:prSet presAssocID="{C1DECB8E-E7A1-40D4-866F-78F6000B983E}" presName="sibTrans" presStyleCnt="0"/>
      <dgm:spPr/>
    </dgm:pt>
    <dgm:pt modelId="{3BCCE644-32D7-4B38-8EF0-755E21594B9F}" type="pres">
      <dgm:prSet presAssocID="{376132E5-1053-4F2D-872C-AA253E161693}" presName="composite" presStyleCnt="0">
        <dgm:presLayoutVars>
          <dgm:chMax val="1"/>
          <dgm:chPref val="1"/>
        </dgm:presLayoutVars>
      </dgm:prSet>
      <dgm:spPr/>
    </dgm:pt>
    <dgm:pt modelId="{48A7822D-6C03-4C5A-8480-551EB596DD21}" type="pres">
      <dgm:prSet presAssocID="{376132E5-1053-4F2D-872C-AA253E161693}" presName="Accent" presStyleLbl="trAlignAcc1" presStyleIdx="4" presStyleCnt="6">
        <dgm:presLayoutVars>
          <dgm:chMax val="0"/>
          <dgm:chPref val="0"/>
        </dgm:presLayoutVars>
      </dgm:prSet>
      <dgm:spPr/>
    </dgm:pt>
    <dgm:pt modelId="{8AD4B8C4-3E8F-40C8-8D4C-C716F7FD461D}" type="pres">
      <dgm:prSet presAssocID="{376132E5-1053-4F2D-872C-AA253E161693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B69FB30-E10D-4EE3-9D70-1FC9D0F1EF71}" type="pres">
      <dgm:prSet presAssocID="{376132E5-1053-4F2D-872C-AA253E161693}" presName="ChildComposite" presStyleCnt="0"/>
      <dgm:spPr/>
    </dgm:pt>
    <dgm:pt modelId="{C4F2C252-F393-4566-8A2B-E35EBC6B8C67}" type="pres">
      <dgm:prSet presAssocID="{376132E5-1053-4F2D-872C-AA253E16169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65BC934-B8A7-44AD-B666-FCCD3393D74F}" type="pres">
      <dgm:prSet presAssocID="{376132E5-1053-4F2D-872C-AA253E161693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C67FB963-EDF4-46DB-AF6B-FC9EAAF8BB4E}" type="pres">
      <dgm:prSet presAssocID="{E9AE2F61-683D-4C3C-B75B-C266059556B9}" presName="sibTrans" presStyleCnt="0"/>
      <dgm:spPr/>
    </dgm:pt>
    <dgm:pt modelId="{1FE640D4-5652-4662-A1A8-04908DFD18C4}" type="pres">
      <dgm:prSet presAssocID="{EAF175DD-1BD6-44CE-87D3-A69C8BACE8E0}" presName="composite" presStyleCnt="0">
        <dgm:presLayoutVars>
          <dgm:chMax val="1"/>
          <dgm:chPref val="1"/>
        </dgm:presLayoutVars>
      </dgm:prSet>
      <dgm:spPr/>
    </dgm:pt>
    <dgm:pt modelId="{9D8A701F-C462-432B-AF1E-98CC192D9CFB}" type="pres">
      <dgm:prSet presAssocID="{EAF175DD-1BD6-44CE-87D3-A69C8BACE8E0}" presName="Accent" presStyleLbl="trAlignAcc1" presStyleIdx="5" presStyleCnt="6">
        <dgm:presLayoutVars>
          <dgm:chMax val="0"/>
          <dgm:chPref val="0"/>
        </dgm:presLayoutVars>
      </dgm:prSet>
      <dgm:spPr/>
    </dgm:pt>
    <dgm:pt modelId="{CD72B3AF-70C7-4BBE-A2B4-0A6D2A9D4F74}" type="pres">
      <dgm:prSet presAssocID="{EAF175DD-1BD6-44CE-87D3-A69C8BACE8E0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4E26839-F38C-4C30-A3B1-29A952C4A5F5}" type="pres">
      <dgm:prSet presAssocID="{EAF175DD-1BD6-44CE-87D3-A69C8BACE8E0}" presName="ChildComposite" presStyleCnt="0"/>
      <dgm:spPr/>
    </dgm:pt>
    <dgm:pt modelId="{F002A1B9-EC80-4CF5-A561-F624EC0EB6EF}" type="pres">
      <dgm:prSet presAssocID="{EAF175DD-1BD6-44CE-87D3-A69C8BACE8E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581A11F-0891-48BC-8167-8D8700BD12F6}" type="pres">
      <dgm:prSet presAssocID="{EAF175DD-1BD6-44CE-87D3-A69C8BACE8E0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71AB6703-FB9A-4A3B-A597-8687BC9F8555}" type="presOf" srcId="{EAF175DD-1BD6-44CE-87D3-A69C8BACE8E0}" destId="{3581A11F-0891-48BC-8167-8D8700BD12F6}" srcOrd="0" destOrd="0" presId="urn:microsoft.com/office/officeart/2008/layout/CaptionedPictures"/>
    <dgm:cxn modelId="{F69F4010-E1BF-4F3B-A9B4-E0D9A809A94F}" srcId="{E341A0F4-26C6-427A-9AAB-DB268BD0289C}" destId="{18A9C94B-780C-4F1B-AAB8-BCDD6BE31214}" srcOrd="0" destOrd="0" parTransId="{B92C4B9A-D796-48E6-956B-B96CC74F269F}" sibTransId="{15609928-0860-4AAD-97BD-B631177A3C2E}"/>
    <dgm:cxn modelId="{DED5253D-7C9E-4877-902B-2A19192D62DE}" srcId="{E341A0F4-26C6-427A-9AAB-DB268BD0289C}" destId="{EAF175DD-1BD6-44CE-87D3-A69C8BACE8E0}" srcOrd="5" destOrd="0" parTransId="{7FA480C1-984F-492F-8816-7B7B6F66D249}" sibTransId="{191988C4-D421-4586-91D4-F4B2C53E172A}"/>
    <dgm:cxn modelId="{A91AED4B-FDD6-458F-B211-1080CAD8B069}" srcId="{E341A0F4-26C6-427A-9AAB-DB268BD0289C}" destId="{67A092C3-54CA-418D-ACC7-3506ADC794EC}" srcOrd="1" destOrd="0" parTransId="{1D469053-B9F5-4690-B458-C0D0DFC32B4D}" sibTransId="{C0626C02-6741-4248-885B-C4A3ADB4272C}"/>
    <dgm:cxn modelId="{D776F251-C3AA-4B73-BB84-5E3CBCEA6AA4}" type="presOf" srcId="{67A092C3-54CA-418D-ACC7-3506ADC794EC}" destId="{7880F495-2847-4DD1-9DF8-ECDB7B02730D}" srcOrd="0" destOrd="0" presId="urn:microsoft.com/office/officeart/2008/layout/CaptionedPictures"/>
    <dgm:cxn modelId="{1FCF7687-56D9-4B62-B819-3196FA1A12C5}" srcId="{E341A0F4-26C6-427A-9AAB-DB268BD0289C}" destId="{8953BDDB-AE8C-486B-AC3B-165D63985EAD}" srcOrd="3" destOrd="0" parTransId="{F92DF224-FC39-4EE9-8130-65CF433CC070}" sibTransId="{C1DECB8E-E7A1-40D4-866F-78F6000B983E}"/>
    <dgm:cxn modelId="{5361868D-D62A-42FC-BA8D-4380D3CB78A7}" type="presOf" srcId="{18A9C94B-780C-4F1B-AAB8-BCDD6BE31214}" destId="{E5C38108-483A-4C0D-A82A-5749EA08F295}" srcOrd="0" destOrd="0" presId="urn:microsoft.com/office/officeart/2008/layout/CaptionedPictures"/>
    <dgm:cxn modelId="{F651BDA0-8901-408C-B0E5-5C5A41D35CEF}" srcId="{E341A0F4-26C6-427A-9AAB-DB268BD0289C}" destId="{376132E5-1053-4F2D-872C-AA253E161693}" srcOrd="4" destOrd="0" parTransId="{152AC50E-CC69-4A41-A44C-B7B7CFC1DA98}" sibTransId="{E9AE2F61-683D-4C3C-B75B-C266059556B9}"/>
    <dgm:cxn modelId="{460025AE-4A59-4DDA-8C70-EE0F27E1AC76}" type="presOf" srcId="{376132E5-1053-4F2D-872C-AA253E161693}" destId="{D65BC934-B8A7-44AD-B666-FCCD3393D74F}" srcOrd="0" destOrd="0" presId="urn:microsoft.com/office/officeart/2008/layout/CaptionedPictures"/>
    <dgm:cxn modelId="{8244C0BF-ED4B-4545-A901-9C1FE37FA519}" type="presOf" srcId="{AD93B3E5-58B9-449F-8E31-E6C55FECBA65}" destId="{315FCA9A-8E7A-4997-8ECF-F3D02A971E91}" srcOrd="0" destOrd="0" presId="urn:microsoft.com/office/officeart/2008/layout/CaptionedPictures"/>
    <dgm:cxn modelId="{2C363CC9-0C90-4324-AA35-233ED32D1BB6}" type="presOf" srcId="{E341A0F4-26C6-427A-9AAB-DB268BD0289C}" destId="{934FC9C6-70F1-4932-AA2D-4592D6F88D88}" srcOrd="0" destOrd="0" presId="urn:microsoft.com/office/officeart/2008/layout/CaptionedPictures"/>
    <dgm:cxn modelId="{27E9B0DD-12D5-44BF-AA7A-62B29027C0A1}" type="presOf" srcId="{8953BDDB-AE8C-486B-AC3B-165D63985EAD}" destId="{E8D28D25-B1A9-43DF-870D-F25868C4980F}" srcOrd="0" destOrd="0" presId="urn:microsoft.com/office/officeart/2008/layout/CaptionedPictures"/>
    <dgm:cxn modelId="{A06B98E7-F23F-450E-9ACC-7C0E924DE2FC}" srcId="{E341A0F4-26C6-427A-9AAB-DB268BD0289C}" destId="{AD93B3E5-58B9-449F-8E31-E6C55FECBA65}" srcOrd="2" destOrd="0" parTransId="{49698B94-BFF1-4D8C-BB29-05FEDB4CD677}" sibTransId="{E71E06F5-8FCB-4843-AF9C-787B0FEC5297}"/>
    <dgm:cxn modelId="{E4B6E826-BBEE-4D02-8E02-17A7E77D699B}" type="presParOf" srcId="{934FC9C6-70F1-4932-AA2D-4592D6F88D88}" destId="{6616C215-5B8A-4355-A018-BD90754623F4}" srcOrd="0" destOrd="0" presId="urn:microsoft.com/office/officeart/2008/layout/CaptionedPictures"/>
    <dgm:cxn modelId="{DB5F63E9-1FB3-43D2-8CB9-CB0DC1C19BD3}" type="presParOf" srcId="{6616C215-5B8A-4355-A018-BD90754623F4}" destId="{DCCBD85E-97BC-4663-A878-236FD10306FF}" srcOrd="0" destOrd="0" presId="urn:microsoft.com/office/officeart/2008/layout/CaptionedPictures"/>
    <dgm:cxn modelId="{DA119983-90C2-4D49-8D5C-4BC25EC37175}" type="presParOf" srcId="{6616C215-5B8A-4355-A018-BD90754623F4}" destId="{94768D81-2783-4041-A052-F0168113738E}" srcOrd="1" destOrd="0" presId="urn:microsoft.com/office/officeart/2008/layout/CaptionedPictures"/>
    <dgm:cxn modelId="{A2C16C99-57D2-46FE-A382-C5AC187E9877}" type="presParOf" srcId="{6616C215-5B8A-4355-A018-BD90754623F4}" destId="{5D7FAFA0-2FBD-473F-B42F-DF8CEFE79C1B}" srcOrd="2" destOrd="0" presId="urn:microsoft.com/office/officeart/2008/layout/CaptionedPictures"/>
    <dgm:cxn modelId="{C360FA3F-98E6-468B-9AB0-FE2DE02F3BD8}" type="presParOf" srcId="{5D7FAFA0-2FBD-473F-B42F-DF8CEFE79C1B}" destId="{8BF1D6CA-7E3C-4173-80A7-A7AFD472D832}" srcOrd="0" destOrd="0" presId="urn:microsoft.com/office/officeart/2008/layout/CaptionedPictures"/>
    <dgm:cxn modelId="{FBB411E4-C7AF-4B5F-ADFF-50652A421D32}" type="presParOf" srcId="{5D7FAFA0-2FBD-473F-B42F-DF8CEFE79C1B}" destId="{E5C38108-483A-4C0D-A82A-5749EA08F295}" srcOrd="1" destOrd="0" presId="urn:microsoft.com/office/officeart/2008/layout/CaptionedPictures"/>
    <dgm:cxn modelId="{D0A6F693-7974-4330-BA11-A12355F79827}" type="presParOf" srcId="{934FC9C6-70F1-4932-AA2D-4592D6F88D88}" destId="{FF25F97A-CC9B-44BF-B15E-B34121821BD3}" srcOrd="1" destOrd="0" presId="urn:microsoft.com/office/officeart/2008/layout/CaptionedPictures"/>
    <dgm:cxn modelId="{AF84EDA0-7D8D-40EC-A085-711FD0A5A79D}" type="presParOf" srcId="{934FC9C6-70F1-4932-AA2D-4592D6F88D88}" destId="{F2E2D548-ACF2-498D-AC6C-1C7237336EBF}" srcOrd="2" destOrd="0" presId="urn:microsoft.com/office/officeart/2008/layout/CaptionedPictures"/>
    <dgm:cxn modelId="{112849C2-880A-49FC-81D1-1D641314A2A9}" type="presParOf" srcId="{F2E2D548-ACF2-498D-AC6C-1C7237336EBF}" destId="{4DEE50BE-593F-4D72-91CB-7FEA6F5DFAE8}" srcOrd="0" destOrd="0" presId="urn:microsoft.com/office/officeart/2008/layout/CaptionedPictures"/>
    <dgm:cxn modelId="{EEB8E4FD-F834-4F76-A9F4-62CE0404CFB0}" type="presParOf" srcId="{F2E2D548-ACF2-498D-AC6C-1C7237336EBF}" destId="{C4362333-A35E-4A33-A638-4B5293927B5E}" srcOrd="1" destOrd="0" presId="urn:microsoft.com/office/officeart/2008/layout/CaptionedPictures"/>
    <dgm:cxn modelId="{670E213B-DC3E-4061-BE8A-E01450419C75}" type="presParOf" srcId="{F2E2D548-ACF2-498D-AC6C-1C7237336EBF}" destId="{D9052C01-173F-419D-879B-C21E04700623}" srcOrd="2" destOrd="0" presId="urn:microsoft.com/office/officeart/2008/layout/CaptionedPictures"/>
    <dgm:cxn modelId="{F26BCD4C-86FE-4481-81AF-0A07E97EB466}" type="presParOf" srcId="{D9052C01-173F-419D-879B-C21E04700623}" destId="{6694CA8D-A4B4-4100-8D47-98C0146B6B00}" srcOrd="0" destOrd="0" presId="urn:microsoft.com/office/officeart/2008/layout/CaptionedPictures"/>
    <dgm:cxn modelId="{AB61B0CB-22CA-4FE6-B441-A9028F5D683E}" type="presParOf" srcId="{D9052C01-173F-419D-879B-C21E04700623}" destId="{7880F495-2847-4DD1-9DF8-ECDB7B02730D}" srcOrd="1" destOrd="0" presId="urn:microsoft.com/office/officeart/2008/layout/CaptionedPictures"/>
    <dgm:cxn modelId="{5945904B-B5CE-45BD-95D9-4219D210BED7}" type="presParOf" srcId="{934FC9C6-70F1-4932-AA2D-4592D6F88D88}" destId="{C5DE639B-FCFE-4BAC-A261-35458A3BE5DD}" srcOrd="3" destOrd="0" presId="urn:microsoft.com/office/officeart/2008/layout/CaptionedPictures"/>
    <dgm:cxn modelId="{C00A0982-5F50-443E-8690-6AA51BBE2FC6}" type="presParOf" srcId="{934FC9C6-70F1-4932-AA2D-4592D6F88D88}" destId="{7A508E6F-8457-4A65-9793-C08515929BC9}" srcOrd="4" destOrd="0" presId="urn:microsoft.com/office/officeart/2008/layout/CaptionedPictures"/>
    <dgm:cxn modelId="{322CD5EA-BA38-4949-BB6D-20C38672A82B}" type="presParOf" srcId="{7A508E6F-8457-4A65-9793-C08515929BC9}" destId="{D9C785E7-87C0-406A-9A67-C95F32AF21AE}" srcOrd="0" destOrd="0" presId="urn:microsoft.com/office/officeart/2008/layout/CaptionedPictures"/>
    <dgm:cxn modelId="{7E4DAABA-395A-431C-B1D6-3C52568018C7}" type="presParOf" srcId="{7A508E6F-8457-4A65-9793-C08515929BC9}" destId="{D6CE246D-4DDD-4529-9ADD-06850E4166B6}" srcOrd="1" destOrd="0" presId="urn:microsoft.com/office/officeart/2008/layout/CaptionedPictures"/>
    <dgm:cxn modelId="{98B273C4-4671-4682-B3EF-C44D2E62BE85}" type="presParOf" srcId="{7A508E6F-8457-4A65-9793-C08515929BC9}" destId="{8D51B887-31CE-4D76-AEF3-6E5F80D1E28E}" srcOrd="2" destOrd="0" presId="urn:microsoft.com/office/officeart/2008/layout/CaptionedPictures"/>
    <dgm:cxn modelId="{FAE7B5D8-045E-4F91-BA27-37B51C0B59B7}" type="presParOf" srcId="{8D51B887-31CE-4D76-AEF3-6E5F80D1E28E}" destId="{E0C58CBC-F67E-4305-882A-3BED5DA22015}" srcOrd="0" destOrd="0" presId="urn:microsoft.com/office/officeart/2008/layout/CaptionedPictures"/>
    <dgm:cxn modelId="{404DCE8B-36C4-4215-9D7B-BFB505B564CC}" type="presParOf" srcId="{8D51B887-31CE-4D76-AEF3-6E5F80D1E28E}" destId="{315FCA9A-8E7A-4997-8ECF-F3D02A971E91}" srcOrd="1" destOrd="0" presId="urn:microsoft.com/office/officeart/2008/layout/CaptionedPictures"/>
    <dgm:cxn modelId="{CF163A53-B3FC-4E2C-BC33-E235379E356B}" type="presParOf" srcId="{934FC9C6-70F1-4932-AA2D-4592D6F88D88}" destId="{3B120514-7DFC-47B3-BD1F-FA8774B3F124}" srcOrd="5" destOrd="0" presId="urn:microsoft.com/office/officeart/2008/layout/CaptionedPictures"/>
    <dgm:cxn modelId="{B57F934C-718C-4F4F-B8DB-6E21A201279C}" type="presParOf" srcId="{934FC9C6-70F1-4932-AA2D-4592D6F88D88}" destId="{53153E2C-E893-4B1C-9BCC-30DF18304115}" srcOrd="6" destOrd="0" presId="urn:microsoft.com/office/officeart/2008/layout/CaptionedPictures"/>
    <dgm:cxn modelId="{B22F3E1E-E976-4E4C-B9FB-142F0AC9389B}" type="presParOf" srcId="{53153E2C-E893-4B1C-9BCC-30DF18304115}" destId="{8FB686AA-4A23-406A-A626-14CDE37BB84A}" srcOrd="0" destOrd="0" presId="urn:microsoft.com/office/officeart/2008/layout/CaptionedPictures"/>
    <dgm:cxn modelId="{82C46DA5-ED55-419C-B567-9B44E913FF9F}" type="presParOf" srcId="{53153E2C-E893-4B1C-9BCC-30DF18304115}" destId="{11920D41-0597-4A25-A91D-F7C0112A9786}" srcOrd="1" destOrd="0" presId="urn:microsoft.com/office/officeart/2008/layout/CaptionedPictures"/>
    <dgm:cxn modelId="{69CDA8C0-7193-49BA-83BF-4B0DD45368D6}" type="presParOf" srcId="{53153E2C-E893-4B1C-9BCC-30DF18304115}" destId="{BF499331-1E0D-4775-9BA9-35DE3F6B456C}" srcOrd="2" destOrd="0" presId="urn:microsoft.com/office/officeart/2008/layout/CaptionedPictures"/>
    <dgm:cxn modelId="{04070C65-0FA3-46A0-B031-0A89D62EB62C}" type="presParOf" srcId="{BF499331-1E0D-4775-9BA9-35DE3F6B456C}" destId="{F02830B0-CA9E-4445-8481-DDCE5D38F7C1}" srcOrd="0" destOrd="0" presId="urn:microsoft.com/office/officeart/2008/layout/CaptionedPictures"/>
    <dgm:cxn modelId="{2352C9A4-4722-4786-875C-C215307C350D}" type="presParOf" srcId="{BF499331-1E0D-4775-9BA9-35DE3F6B456C}" destId="{E8D28D25-B1A9-43DF-870D-F25868C4980F}" srcOrd="1" destOrd="0" presId="urn:microsoft.com/office/officeart/2008/layout/CaptionedPictures"/>
    <dgm:cxn modelId="{011C19C1-B5DF-4F09-A59F-244B3B12F9E7}" type="presParOf" srcId="{934FC9C6-70F1-4932-AA2D-4592D6F88D88}" destId="{02E1C871-54F5-4866-85FE-5FECD04F742D}" srcOrd="7" destOrd="0" presId="urn:microsoft.com/office/officeart/2008/layout/CaptionedPictures"/>
    <dgm:cxn modelId="{AAE3F6B6-7E41-4C46-82C7-FD3268E15BF5}" type="presParOf" srcId="{934FC9C6-70F1-4932-AA2D-4592D6F88D88}" destId="{3BCCE644-32D7-4B38-8EF0-755E21594B9F}" srcOrd="8" destOrd="0" presId="urn:microsoft.com/office/officeart/2008/layout/CaptionedPictures"/>
    <dgm:cxn modelId="{0E78ABE3-9CA5-481A-8CCA-649078A0D472}" type="presParOf" srcId="{3BCCE644-32D7-4B38-8EF0-755E21594B9F}" destId="{48A7822D-6C03-4C5A-8480-551EB596DD21}" srcOrd="0" destOrd="0" presId="urn:microsoft.com/office/officeart/2008/layout/CaptionedPictures"/>
    <dgm:cxn modelId="{DFD8521B-212B-4121-8C7E-7D60E12F41A2}" type="presParOf" srcId="{3BCCE644-32D7-4B38-8EF0-755E21594B9F}" destId="{8AD4B8C4-3E8F-40C8-8D4C-C716F7FD461D}" srcOrd="1" destOrd="0" presId="urn:microsoft.com/office/officeart/2008/layout/CaptionedPictures"/>
    <dgm:cxn modelId="{EAF2DDB0-11F4-41D8-9510-9D96D797C4B5}" type="presParOf" srcId="{3BCCE644-32D7-4B38-8EF0-755E21594B9F}" destId="{2B69FB30-E10D-4EE3-9D70-1FC9D0F1EF71}" srcOrd="2" destOrd="0" presId="urn:microsoft.com/office/officeart/2008/layout/CaptionedPictures"/>
    <dgm:cxn modelId="{9822FFA8-D86F-49C2-B790-0719F2961B4A}" type="presParOf" srcId="{2B69FB30-E10D-4EE3-9D70-1FC9D0F1EF71}" destId="{C4F2C252-F393-4566-8A2B-E35EBC6B8C67}" srcOrd="0" destOrd="0" presId="urn:microsoft.com/office/officeart/2008/layout/CaptionedPictures"/>
    <dgm:cxn modelId="{07F9D13B-67F4-42C4-9B6A-EC4386C24985}" type="presParOf" srcId="{2B69FB30-E10D-4EE3-9D70-1FC9D0F1EF71}" destId="{D65BC934-B8A7-44AD-B666-FCCD3393D74F}" srcOrd="1" destOrd="0" presId="urn:microsoft.com/office/officeart/2008/layout/CaptionedPictures"/>
    <dgm:cxn modelId="{9AEA6FE5-3610-4F3D-A90A-AC5BD64163DB}" type="presParOf" srcId="{934FC9C6-70F1-4932-AA2D-4592D6F88D88}" destId="{C67FB963-EDF4-46DB-AF6B-FC9EAAF8BB4E}" srcOrd="9" destOrd="0" presId="urn:microsoft.com/office/officeart/2008/layout/CaptionedPictures"/>
    <dgm:cxn modelId="{D046C010-CB13-4C6E-9F0A-76321B7A925B}" type="presParOf" srcId="{934FC9C6-70F1-4932-AA2D-4592D6F88D88}" destId="{1FE640D4-5652-4662-A1A8-04908DFD18C4}" srcOrd="10" destOrd="0" presId="urn:microsoft.com/office/officeart/2008/layout/CaptionedPictures"/>
    <dgm:cxn modelId="{5CEACE09-5BDD-4E3C-9B76-BD4B1D72D7AE}" type="presParOf" srcId="{1FE640D4-5652-4662-A1A8-04908DFD18C4}" destId="{9D8A701F-C462-432B-AF1E-98CC192D9CFB}" srcOrd="0" destOrd="0" presId="urn:microsoft.com/office/officeart/2008/layout/CaptionedPictures"/>
    <dgm:cxn modelId="{00B984A8-69C8-4006-968A-D9B4E922929C}" type="presParOf" srcId="{1FE640D4-5652-4662-A1A8-04908DFD18C4}" destId="{CD72B3AF-70C7-4BBE-A2B4-0A6D2A9D4F74}" srcOrd="1" destOrd="0" presId="urn:microsoft.com/office/officeart/2008/layout/CaptionedPictures"/>
    <dgm:cxn modelId="{5DBAF3DE-8A40-424B-A000-0F74D4312A9C}" type="presParOf" srcId="{1FE640D4-5652-4662-A1A8-04908DFD18C4}" destId="{94E26839-F38C-4C30-A3B1-29A952C4A5F5}" srcOrd="2" destOrd="0" presId="urn:microsoft.com/office/officeart/2008/layout/CaptionedPictures"/>
    <dgm:cxn modelId="{645CD355-B8F7-4748-B9AF-A0799C5C8458}" type="presParOf" srcId="{94E26839-F38C-4C30-A3B1-29A952C4A5F5}" destId="{F002A1B9-EC80-4CF5-A561-F624EC0EB6EF}" srcOrd="0" destOrd="0" presId="urn:microsoft.com/office/officeart/2008/layout/CaptionedPictures"/>
    <dgm:cxn modelId="{E7F7E214-3AC3-41A3-BB2B-B5B29A19E58B}" type="presParOf" srcId="{94E26839-F38C-4C30-A3B1-29A952C4A5F5}" destId="{3581A11F-0891-48BC-8167-8D8700BD12F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BD85E-97BC-4663-A878-236FD10306FF}">
      <dsp:nvSpPr>
        <dsp:cNvPr id="0" name=""/>
        <dsp:cNvSpPr/>
      </dsp:nvSpPr>
      <dsp:spPr>
        <a:xfrm>
          <a:off x="474662" y="83449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68D81-2783-4041-A052-F0168113738E}">
      <dsp:nvSpPr>
        <dsp:cNvPr id="0" name=""/>
        <dsp:cNvSpPr/>
      </dsp:nvSpPr>
      <dsp:spPr>
        <a:xfrm>
          <a:off x="581712" y="184202"/>
          <a:ext cx="1926907" cy="1637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8108-483A-4C0D-A82A-5749EA08F295}">
      <dsp:nvSpPr>
        <dsp:cNvPr id="0" name=""/>
        <dsp:cNvSpPr/>
      </dsp:nvSpPr>
      <dsp:spPr>
        <a:xfrm>
          <a:off x="581712" y="1821444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Financial Loss</a:t>
          </a:r>
        </a:p>
      </dsp:txBody>
      <dsp:txXfrm>
        <a:off x="581712" y="1821444"/>
        <a:ext cx="1926907" cy="680085"/>
      </dsp:txXfrm>
    </dsp:sp>
    <dsp:sp modelId="{4DEE50BE-593F-4D72-91CB-7FEA6F5DFAE8}">
      <dsp:nvSpPr>
        <dsp:cNvPr id="0" name=""/>
        <dsp:cNvSpPr/>
      </dsp:nvSpPr>
      <dsp:spPr>
        <a:xfrm>
          <a:off x="2993495" y="83449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2333-A35E-4A33-A638-4B5293927B5E}">
      <dsp:nvSpPr>
        <dsp:cNvPr id="0" name=""/>
        <dsp:cNvSpPr/>
      </dsp:nvSpPr>
      <dsp:spPr>
        <a:xfrm>
          <a:off x="3100546" y="184202"/>
          <a:ext cx="1926907" cy="16372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0F495-2847-4DD1-9DF8-ECDB7B02730D}">
      <dsp:nvSpPr>
        <dsp:cNvPr id="0" name=""/>
        <dsp:cNvSpPr/>
      </dsp:nvSpPr>
      <dsp:spPr>
        <a:xfrm>
          <a:off x="3100546" y="1821444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Reputational Damage</a:t>
          </a:r>
        </a:p>
      </dsp:txBody>
      <dsp:txXfrm>
        <a:off x="3100546" y="1821444"/>
        <a:ext cx="1926907" cy="680085"/>
      </dsp:txXfrm>
    </dsp:sp>
    <dsp:sp modelId="{D9C785E7-87C0-406A-9A67-C95F32AF21AE}">
      <dsp:nvSpPr>
        <dsp:cNvPr id="0" name=""/>
        <dsp:cNvSpPr/>
      </dsp:nvSpPr>
      <dsp:spPr>
        <a:xfrm>
          <a:off x="5512329" y="83449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E246D-4DDD-4529-9ADD-06850E4166B6}">
      <dsp:nvSpPr>
        <dsp:cNvPr id="0" name=""/>
        <dsp:cNvSpPr/>
      </dsp:nvSpPr>
      <dsp:spPr>
        <a:xfrm>
          <a:off x="5619379" y="184202"/>
          <a:ext cx="1926907" cy="163724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FCA9A-8E7A-4997-8ECF-F3D02A971E91}">
      <dsp:nvSpPr>
        <dsp:cNvPr id="0" name=""/>
        <dsp:cNvSpPr/>
      </dsp:nvSpPr>
      <dsp:spPr>
        <a:xfrm>
          <a:off x="5619379" y="1821444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 Implications</a:t>
          </a:r>
        </a:p>
      </dsp:txBody>
      <dsp:txXfrm>
        <a:off x="5619379" y="1821444"/>
        <a:ext cx="1926907" cy="680085"/>
      </dsp:txXfrm>
    </dsp:sp>
    <dsp:sp modelId="{8FB686AA-4A23-406A-A626-14CDE37BB84A}">
      <dsp:nvSpPr>
        <dsp:cNvPr id="0" name=""/>
        <dsp:cNvSpPr/>
      </dsp:nvSpPr>
      <dsp:spPr>
        <a:xfrm>
          <a:off x="474662" y="2816383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0D41-0597-4A25-A91D-F7C0112A9786}">
      <dsp:nvSpPr>
        <dsp:cNvPr id="0" name=""/>
        <dsp:cNvSpPr/>
      </dsp:nvSpPr>
      <dsp:spPr>
        <a:xfrm>
          <a:off x="581712" y="2917137"/>
          <a:ext cx="1926907" cy="163724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28D25-B1A9-43DF-870D-F25868C4980F}">
      <dsp:nvSpPr>
        <dsp:cNvPr id="0" name=""/>
        <dsp:cNvSpPr/>
      </dsp:nvSpPr>
      <dsp:spPr>
        <a:xfrm>
          <a:off x="581712" y="4554379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Loss of Intellectual Property</a:t>
          </a:r>
        </a:p>
      </dsp:txBody>
      <dsp:txXfrm>
        <a:off x="581712" y="4554379"/>
        <a:ext cx="1926907" cy="680085"/>
      </dsp:txXfrm>
    </dsp:sp>
    <dsp:sp modelId="{48A7822D-6C03-4C5A-8480-551EB596DD21}">
      <dsp:nvSpPr>
        <dsp:cNvPr id="0" name=""/>
        <dsp:cNvSpPr/>
      </dsp:nvSpPr>
      <dsp:spPr>
        <a:xfrm>
          <a:off x="2993495" y="2816383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4B8C4-3E8F-40C8-8D4C-C716F7FD461D}">
      <dsp:nvSpPr>
        <dsp:cNvPr id="0" name=""/>
        <dsp:cNvSpPr/>
      </dsp:nvSpPr>
      <dsp:spPr>
        <a:xfrm>
          <a:off x="3100546" y="2917137"/>
          <a:ext cx="1926907" cy="163724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BC934-B8A7-44AD-B666-FCCD3393D74F}">
      <dsp:nvSpPr>
        <dsp:cNvPr id="0" name=""/>
        <dsp:cNvSpPr/>
      </dsp:nvSpPr>
      <dsp:spPr>
        <a:xfrm>
          <a:off x="3100546" y="4554379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Loss</a:t>
          </a:r>
        </a:p>
      </dsp:txBody>
      <dsp:txXfrm>
        <a:off x="3100546" y="4554379"/>
        <a:ext cx="1926907" cy="680085"/>
      </dsp:txXfrm>
    </dsp:sp>
    <dsp:sp modelId="{9D8A701F-C462-432B-AF1E-98CC192D9CFB}">
      <dsp:nvSpPr>
        <dsp:cNvPr id="0" name=""/>
        <dsp:cNvSpPr/>
      </dsp:nvSpPr>
      <dsp:spPr>
        <a:xfrm>
          <a:off x="5512329" y="2816383"/>
          <a:ext cx="2141008" cy="2518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B3AF-70C7-4BBE-A2B4-0A6D2A9D4F74}">
      <dsp:nvSpPr>
        <dsp:cNvPr id="0" name=""/>
        <dsp:cNvSpPr/>
      </dsp:nvSpPr>
      <dsp:spPr>
        <a:xfrm>
          <a:off x="5619379" y="2917137"/>
          <a:ext cx="1926907" cy="163724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1A11F-0891-48BC-8167-8D8700BD12F6}">
      <dsp:nvSpPr>
        <dsp:cNvPr id="0" name=""/>
        <dsp:cNvSpPr/>
      </dsp:nvSpPr>
      <dsp:spPr>
        <a:xfrm>
          <a:off x="5619379" y="4554379"/>
          <a:ext cx="1926907" cy="68008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Disruptions</a:t>
          </a:r>
        </a:p>
      </dsp:txBody>
      <dsp:txXfrm>
        <a:off x="5619379" y="4554379"/>
        <a:ext cx="1926907" cy="68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82A3-7309-43E3-861F-0661BF262D27}" type="datetimeFigureOut">
              <a:rPr lang="en-ZA" smtClean="0"/>
              <a:t>2025/05/14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F334-6EE6-4A4C-8D85-AF96EF10C2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671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1B24-CCA1-4836-9877-A8E0C6464290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3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 negative business impacts do you worry the most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1B24-CCA1-4836-9877-A8E0C646429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81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1B24-CCA1-4836-9877-A8E0C646429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363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3425F7-926A-0953-F659-A57D230DAC7F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12191999" cy="10845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32C5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DF336D-CD46-526B-F48E-B2DDE0B6F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428906"/>
            <a:ext cx="12192000" cy="324997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9234BC0-C924-069D-072E-FABC61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452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8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6DDE6-F10D-0027-EE5E-528FF7D86E0D}"/>
              </a:ext>
            </a:extLst>
          </p:cNvPr>
          <p:cNvGrpSpPr/>
          <p:nvPr userDrawn="1"/>
        </p:nvGrpSpPr>
        <p:grpSpPr>
          <a:xfrm>
            <a:off x="-1" y="84186"/>
            <a:ext cx="12192001" cy="756961"/>
            <a:chOff x="-1" y="84185"/>
            <a:chExt cx="12192001" cy="7569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62331B-D95D-608E-D5E9-C43EDF631671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8A699A1F-A90D-B8AB-2C5B-F9A7741662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5B951E2-A502-5261-5AB6-C244529658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04DDEE-10FC-0718-F8C5-9F616E157628}"/>
              </a:ext>
            </a:extLst>
          </p:cNvPr>
          <p:cNvGrpSpPr/>
          <p:nvPr userDrawn="1"/>
        </p:nvGrpSpPr>
        <p:grpSpPr>
          <a:xfrm>
            <a:off x="-1" y="84186"/>
            <a:ext cx="12192001" cy="756961"/>
            <a:chOff x="-1" y="84185"/>
            <a:chExt cx="12192001" cy="7569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F9FBA-0C0D-6C76-5039-3B3642939D0F}"/>
                </a:ext>
              </a:extLst>
            </p:cNvPr>
            <p:cNvSpPr/>
            <p:nvPr userDrawn="1"/>
          </p:nvSpPr>
          <p:spPr>
            <a:xfrm>
              <a:off x="-1" y="84185"/>
              <a:ext cx="12192001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9E47D472-160A-0463-B0EB-F28F09276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87" y="115716"/>
              <a:ext cx="1948542" cy="693899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FC400175-2629-5A3A-4EF3-5DC2F2051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9651" y="189334"/>
              <a:ext cx="546662" cy="546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ustwave.com/en-us/resources/library/documents/trustwave-spiderlabs-research-defending-the-retail-sector-in-202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south africa with black text&#10;&#10;AI-generated content may be incorrect.">
            <a:extLst>
              <a:ext uri="{FF2B5EF4-FFF2-40B4-BE49-F238E27FC236}">
                <a16:creationId xmlns:a16="http://schemas.microsoft.com/office/drawing/2014/main" id="{4A9DA587-0AAF-1E99-EB34-23062B80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748" y="1651568"/>
            <a:ext cx="4217878" cy="369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14" y="2061332"/>
            <a:ext cx="10363200" cy="1362075"/>
          </a:xfrm>
        </p:spPr>
        <p:txBody>
          <a:bodyPr anchor="t">
            <a:normAutofit/>
          </a:bodyPr>
          <a:lstStyle/>
          <a:p>
            <a:r>
              <a:rPr lang="en-GB" sz="3400" dirty="0"/>
              <a:t>THE IMPACT OF CYBERSECURITY </a:t>
            </a:r>
            <a:r>
              <a:rPr lang="en-GB" sz="3400"/>
              <a:t>AND CYBERCRIME </a:t>
            </a:r>
            <a:br>
              <a:rPr lang="en-GB" sz="3400"/>
            </a:br>
            <a:r>
              <a:rPr lang="en-GB" sz="3400"/>
              <a:t>ON </a:t>
            </a:r>
            <a:r>
              <a:rPr lang="en-GB" sz="3400" dirty="0"/>
              <a:t>THE SOUTH AFRICAN Retail Value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3322" y="5066731"/>
            <a:ext cx="10363200" cy="81914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dirty="0"/>
              <a:t>Kiru Pillay</a:t>
            </a:r>
          </a:p>
          <a:p>
            <a:pPr marL="0" indent="0">
              <a:buNone/>
            </a:pPr>
            <a:r>
              <a:rPr lang="en-GB" dirty="0"/>
              <a:t>Department of Communications and Digital Technologies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5C9D4-D66A-BC7E-B7A7-8C74AD90F309}"/>
              </a:ext>
            </a:extLst>
          </p:cNvPr>
          <p:cNvSpPr txBox="1">
            <a:spLocks/>
          </p:cNvSpPr>
          <p:nvPr/>
        </p:nvSpPr>
        <p:spPr>
          <a:xfrm>
            <a:off x="321546" y="3320725"/>
            <a:ext cx="7847763" cy="8191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0000"/>
                </a:solidFill>
              </a:rPr>
              <a:t>Consumer Goods Council of South Africa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14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995A4D-AA83-ADDA-CB07-95D819044871}"/>
              </a:ext>
            </a:extLst>
          </p:cNvPr>
          <p:cNvGraphicFramePr>
            <a:graphicFrameLocks noGrp="1"/>
          </p:cNvGraphicFramePr>
          <p:nvPr/>
        </p:nvGraphicFramePr>
        <p:xfrm>
          <a:off x="191386" y="1211171"/>
          <a:ext cx="11855302" cy="2698220"/>
        </p:xfrm>
        <a:graphic>
          <a:graphicData uri="http://schemas.openxmlformats.org/drawingml/2006/table">
            <a:tbl>
              <a:tblPr/>
              <a:tblGrid>
                <a:gridCol w="11855302">
                  <a:extLst>
                    <a:ext uri="{9D8B030D-6E8A-4147-A177-3AD203B41FA5}">
                      <a16:colId xmlns:a16="http://schemas.microsoft.com/office/drawing/2014/main" val="2213191687"/>
                    </a:ext>
                  </a:extLst>
                </a:gridCol>
              </a:tblGrid>
              <a:tr h="2698220">
                <a:tc>
                  <a:txBody>
                    <a:bodyPr/>
                    <a:lstStyle/>
                    <a:p>
                      <a:pPr marL="540000" indent="-540000" algn="l" defTabSz="914400" rtl="0" eaLnBrk="1" latinLnBrk="0" hangingPunct="1">
                        <a:lnSpc>
                          <a:spcPct val="13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What happened</a:t>
                      </a: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The seller of a property (Ms Judith Hawarden) appointed ENS Attorneys as the conveyancers after putting her property for sale for 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R6M</a:t>
                      </a: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through Pam Golding Properties. The seller received an 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from ENS Secretary in the Property Division on finalisation the transfer. However, the 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e-mail</a:t>
                      </a: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had been 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intercepted and </a:t>
                      </a:r>
                      <a:r>
                        <a:rPr lang="en-GB" sz="2400" b="1" u="sng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bank account and domain name details changed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ensafirca.com from ensafrica.com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2400" b="1" i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3990" marR="63990" marT="31995" marB="31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315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08F5B0-BFC0-D819-881A-AD6F5EA0BC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" y="6157284"/>
            <a:ext cx="604935" cy="700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1B81E7AC-15B0-9C37-78B2-7C38DCC2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70" y="6356350"/>
            <a:ext cx="499730" cy="5016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5B1B8-462A-4B93-899F-4AF3FF2A1556}" type="slidenum">
              <a:rPr kumimoji="0" lang="en-ZA" sz="1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BE5AAB-8E51-C94B-5802-E7CC27B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845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 African Case Studies: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Property Transfer Payment Scam</a:t>
            </a:r>
            <a:endParaRPr lang="en-Z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B41D3-65C2-4B3E-2909-8A0DA0C62A83}"/>
              </a:ext>
            </a:extLst>
          </p:cNvPr>
          <p:cNvSpPr txBox="1"/>
          <p:nvPr/>
        </p:nvSpPr>
        <p:spPr>
          <a:xfrm>
            <a:off x="145312" y="3803374"/>
            <a:ext cx="12007702" cy="304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indent="-540000" algn="l" defTabSz="914400" rtl="0" eaLnBrk="1" latinLnBrk="0" hangingPunct="1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GB" sz="24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What was the impact</a:t>
            </a:r>
            <a:r>
              <a:rPr lang="en-GB" sz="24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: </a:t>
            </a:r>
            <a:r>
              <a:rPr lang="en-GB" sz="24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R5.5m</a:t>
            </a:r>
            <a:r>
              <a:rPr lang="en-GB" sz="24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 was paid into fraudster’s account and law firm ordered by High Court in Gauteng to pay the victim </a:t>
            </a:r>
            <a:r>
              <a:rPr lang="en-GB" sz="24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R5.5m</a:t>
            </a:r>
            <a:r>
              <a:rPr lang="en-GB" sz="24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 for being negligent and not using secure portal and/or e-mail for transaction. </a:t>
            </a:r>
          </a:p>
          <a:p>
            <a:pPr marL="540000" indent="-540000" algn="l" defTabSz="914400" rtl="0" eaLnBrk="1" latinLnBrk="0" hangingPunct="1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GB" sz="24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What can you do to prevent similar incident</a:t>
            </a:r>
            <a:r>
              <a:rPr lang="en-GB" sz="24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: use </a:t>
            </a:r>
            <a:r>
              <a:rPr lang="en-GB" sz="24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secure e-mail </a:t>
            </a:r>
            <a:r>
              <a:rPr lang="en-GB" sz="24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for all financial transactions, monitor network and email for any breaches or suspicious behaviour, put processes in place to reduce risks of business email compromise.</a:t>
            </a:r>
          </a:p>
        </p:txBody>
      </p:sp>
    </p:spTree>
    <p:extLst>
      <p:ext uri="{BB962C8B-B14F-4D97-AF65-F5344CB8AC3E}">
        <p14:creationId xmlns:p14="http://schemas.microsoft.com/office/powerpoint/2010/main" val="16223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218481"/>
            <a:ext cx="12192000" cy="3249972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ZA" sz="2000" dirty="0">
                <a:solidFill>
                  <a:srgbClr val="1B1B1B"/>
                </a:solidFill>
              </a:rPr>
              <a:t>In King IV, there is a great emphasis on organisational Boards taking on a more hands-on approach - periodically carrying out formal reviews of the competence of the organisation’s IT function.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Integration of people, technologies, information and processes across the organisation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Integration of technology and information risks into organisation-wide risk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Arrangements for business resilience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1B1B1B"/>
                </a:solidFill>
              </a:rPr>
              <a:t>Proactive monitoring of intelligence to identify and respond to incidents, including cyber-attacks and adverse social media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Management of the performance of, and the risks pertaining to, third-party and outsourced service providers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Assessment of value delivered to the organisation through significant investments in technology and information, including the evaluation of projects throughout their life cycles and of significant operational expenditure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Responsible disposal of obsolete technology and information in a way that has regard to environmental impact and information security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Ethical and responsible use of technology and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1B1B1B"/>
                </a:solidFill>
              </a:rPr>
              <a:t>Compliance with relevant laws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Management Concepts in Cybersecurity: KING 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602413"/>
            <a:ext cx="2743200" cy="184150"/>
          </a:xfrm>
        </p:spPr>
        <p:txBody>
          <a:bodyPr/>
          <a:lstStyle/>
          <a:p>
            <a:fld id="{BD8A1FAC-8D13-4888-A957-B03833DB12C8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517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Management Concepts in Cybersecurity: KING 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602413"/>
            <a:ext cx="2743200" cy="184150"/>
          </a:xfrm>
        </p:spPr>
        <p:txBody>
          <a:bodyPr/>
          <a:lstStyle/>
          <a:p>
            <a:fld id="{BD8A1FAC-8D13-4888-A957-B03833DB12C8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1" y="1166781"/>
            <a:ext cx="8001000" cy="56815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71010" y="3518501"/>
            <a:ext cx="5688106" cy="13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28540" y="3805811"/>
            <a:ext cx="5688106" cy="13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18480" y="4373893"/>
            <a:ext cx="6465756" cy="32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18480" y="4601980"/>
            <a:ext cx="1863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7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Management Concepts in Cybersecurity: KING 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602413"/>
            <a:ext cx="2743200" cy="184150"/>
          </a:xfrm>
        </p:spPr>
        <p:txBody>
          <a:bodyPr/>
          <a:lstStyle/>
          <a:p>
            <a:fld id="{BD8A1FAC-8D13-4888-A957-B03833DB12C8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87" y="1084521"/>
            <a:ext cx="7945398" cy="58139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43530" y="2533338"/>
            <a:ext cx="3371956" cy="117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91000" y="2835638"/>
            <a:ext cx="3371956" cy="117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5B38-6128-EF3E-4765-EFD90051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7CFC-6866-10F0-8212-24D21388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81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ZA" dirty="0"/>
              <a:t>Cybersecurity in the retail sector….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2BCC6-14F7-5849-3C97-CB5959CA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229325"/>
            <a:ext cx="4510660" cy="2046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179E1-EAF2-9684-38EE-CBB7F02E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9" y="2337107"/>
            <a:ext cx="8821832" cy="1897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17C34-CE18-0E45-030D-03E6B61B0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60" y="4234967"/>
            <a:ext cx="6645020" cy="2062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F3878-BCF7-3EF7-752F-E4F82D044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46424"/>
            <a:ext cx="4751158" cy="25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7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060CD-B276-0A3A-84CD-61287AF4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3421-3BD8-2BF8-AE26-C37A7586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818"/>
            <a:ext cx="8229600" cy="4571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cap="all" dirty="0">
                <a:solidFill>
                  <a:srgbClr val="222222"/>
                </a:solidFill>
                <a:effectLst/>
              </a:rPr>
              <a:t>Why Retail Cybersecurity Threats Happen</a:t>
            </a:r>
            <a:endParaRPr lang="en-US" sz="2800" b="1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FB2A4-9A9A-8164-3DD7-989EA71E3368}"/>
              </a:ext>
            </a:extLst>
          </p:cNvPr>
          <p:cNvSpPr txBox="1"/>
          <p:nvPr/>
        </p:nvSpPr>
        <p:spPr>
          <a:xfrm>
            <a:off x="263904" y="922657"/>
            <a:ext cx="53367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Retailers collect, process and store increasingly large amounts of customer data, including PII and credit card numbers.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Many retail businesses are a hybrid of brick-and-mortar and e-commerce. To manage this ecosystem, they use a mix of technologies (e.g. </a:t>
            </a:r>
            <a:r>
              <a:rPr lang="en-US" sz="2000" dirty="0" err="1">
                <a:solidFill>
                  <a:srgbClr val="000000"/>
                </a:solidFill>
              </a:rPr>
              <a:t>PoS</a:t>
            </a:r>
            <a:r>
              <a:rPr lang="en-US" sz="2000" dirty="0">
                <a:solidFill>
                  <a:srgbClr val="000000"/>
                </a:solidFill>
              </a:rPr>
              <a:t> in stores and cloud-based systems for e-commerce).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of Near Field Communications (NFC) for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systems create new attack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Disintermediation increases security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Vendor risks extend exposure to 3rd parties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Software vulnerabilities;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Lack of point-to-point encryption (P2PE) in </a:t>
            </a:r>
            <a:r>
              <a:rPr lang="en-US" sz="2000" dirty="0" err="1">
                <a:solidFill>
                  <a:srgbClr val="000000"/>
                </a:solidFill>
              </a:rPr>
              <a:t>PoS</a:t>
            </a:r>
            <a:r>
              <a:rPr lang="en-US" sz="2000" dirty="0">
                <a:solidFill>
                  <a:srgbClr val="000000"/>
                </a:solidFill>
              </a:rPr>
              <a:t> systems;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of insecure third-party plugins.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95796-A3A1-FA63-5805-CCC8A427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97" y="4663440"/>
            <a:ext cx="6804652" cy="2031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B157F-5D0A-8A33-95AC-F4DEDB6F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38" y="1262985"/>
            <a:ext cx="5031260" cy="30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0246-7088-F48E-0B88-F286CDA53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6FC-6790-06EB-20C6-257EC1EB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712" y="194129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222222"/>
                </a:solidFill>
                <a:effectLst/>
              </a:rPr>
              <a:t>Retail Cybersecurity Statistics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49E6F-106D-B06B-24A5-4365AC9FEFB5}"/>
              </a:ext>
            </a:extLst>
          </p:cNvPr>
          <p:cNvSpPr txBox="1"/>
          <p:nvPr/>
        </p:nvSpPr>
        <p:spPr>
          <a:xfrm>
            <a:off x="456642" y="902226"/>
            <a:ext cx="1072747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Phishing remains the primary attack vector in the retail industry, accounting for 58% of incidents. Attackers often use legitimate platforms, such as invoicing tools, to deliver phishing links, making it harder for victims to detect fraud​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Brute force methods were responsible for 92% of credential access attempts, highlighting how attackers frequently rely on systematic password-guessing tactics to gain unauthorized access.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16% of ransomware incidents targeted businesses in the food and beverage retail sector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The most prominent ransomware groups targeting the retail industry are Play and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LockBit</a:t>
            </a:r>
            <a:r>
              <a:rPr lang="en-US" sz="2400" dirty="0">
                <a:solidFill>
                  <a:srgbClr val="000000"/>
                </a:solidFill>
                <a:effectLst/>
              </a:rPr>
              <a:t> 2.0. (</a:t>
            </a:r>
            <a:r>
              <a:rPr lang="en-US" sz="2400" dirty="0">
                <a:solidFill>
                  <a:srgbClr val="000000"/>
                </a:solidFill>
                <a:effectLst/>
                <a:hlinkClick r:id="rId2"/>
              </a:rPr>
              <a:t>Trustwave</a:t>
            </a:r>
            <a:r>
              <a:rPr lang="en-US" sz="2400" dirty="0">
                <a:solidFill>
                  <a:srgbClr val="000000"/>
                </a:solidFill>
                <a:effectLst/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Data breaches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Attacks on IoT devices, payment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Advanced Persistent Threats (APT)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38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B5A6-AA50-C295-C8EB-7E3FAADF0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7B54-9783-A1BD-BEE3-BD01357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818"/>
            <a:ext cx="8229600" cy="4571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cap="all" dirty="0">
                <a:solidFill>
                  <a:srgbClr val="222222"/>
                </a:solidFill>
                <a:effectLst/>
              </a:rPr>
              <a:t>Why Retail Cybersecurity Threats Happen</a:t>
            </a:r>
            <a:endParaRPr lang="en-US" sz="2800" b="1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90418-D01D-8953-60CD-87B1FA40D336}"/>
              </a:ext>
            </a:extLst>
          </p:cNvPr>
          <p:cNvSpPr txBox="1"/>
          <p:nvPr/>
        </p:nvSpPr>
        <p:spPr>
          <a:xfrm>
            <a:off x="129546" y="1124899"/>
            <a:ext cx="1144156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effectLst/>
              </a:rPr>
              <a:t>ENCRYPT ALL SENSITIVE DATA</a:t>
            </a:r>
            <a:br>
              <a:rPr lang="en-US" sz="1600" b="1" dirty="0">
                <a:effectLst/>
              </a:rPr>
            </a:br>
            <a:r>
              <a:rPr lang="en-US" sz="1600" dirty="0">
                <a:solidFill>
                  <a:srgbClr val="000000"/>
                </a:solidFill>
                <a:effectLst/>
              </a:rPr>
              <a:t>Ideally, sensitive data (e.g. credit card numbers) should not be retained. However, if retention is a must, then all data must be encrypted, whether at rest or in transit. </a:t>
            </a:r>
          </a:p>
          <a:p>
            <a:pPr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SEGMENT THE RETAIL NETWORK</a:t>
            </a:r>
            <a:br>
              <a:rPr lang="en-US" sz="1600" b="1" dirty="0">
                <a:effectLst/>
              </a:rPr>
            </a:br>
            <a:r>
              <a:rPr lang="en-US" sz="1600" dirty="0">
                <a:solidFill>
                  <a:srgbClr val="AA0021"/>
                </a:solidFill>
                <a:effectLst/>
              </a:rPr>
              <a:t>K</a:t>
            </a:r>
            <a:r>
              <a:rPr lang="en-US" sz="1600" dirty="0">
                <a:solidFill>
                  <a:srgbClr val="000000"/>
                </a:solidFill>
              </a:rPr>
              <a:t>eep POS details, PII and customer financial information safe. Network monitoring tools </a:t>
            </a:r>
            <a:r>
              <a:rPr lang="en-US" sz="1600" dirty="0">
                <a:solidFill>
                  <a:srgbClr val="000000"/>
                </a:solidFill>
                <a:effectLst/>
              </a:rPr>
              <a:t>should monitor each segment for signs of lateral movement, APTs, and breach attempts.</a:t>
            </a:r>
            <a:endParaRPr lang="en-US" sz="1600" dirty="0">
              <a:effectLst/>
            </a:endParaRPr>
          </a:p>
          <a:p>
            <a:pPr>
              <a:buNone/>
            </a:pPr>
            <a:endParaRPr lang="en-US" sz="1600" b="1" dirty="0">
              <a:effectLst/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PERFORM REGULAR DATA BACKUPS</a:t>
            </a:r>
            <a:br>
              <a:rPr lang="en-US" sz="1600" b="1" dirty="0">
                <a:effectLst/>
              </a:rPr>
            </a:br>
            <a:endParaRPr lang="en-US" sz="1600" b="1" dirty="0">
              <a:effectLst/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DEPLOY POS MALWARE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</a:rPr>
              <a:t>An anti-malware solution must be implemented on the entire retail network, especially on POS systems. Timely security patches must also be implemented on all software and applications used by the company.</a:t>
            </a:r>
            <a:endParaRPr lang="en-US" sz="1600" dirty="0">
              <a:effectLst/>
            </a:endParaRPr>
          </a:p>
          <a:p>
            <a:pPr>
              <a:buNone/>
            </a:pPr>
            <a:endParaRPr lang="en-US" sz="1600" b="1" dirty="0">
              <a:effectLst/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IMPLEMENT MULTI-FACTOR AUTHENTICATION (MFA)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</a:rPr>
              <a:t>To keep customer data safe from phishing attacks or account takeovers, MFA must be implemented. It’s also important to select an e-commerce platform that complies with the </a:t>
            </a:r>
            <a:r>
              <a:rPr lang="en-US" sz="1600" dirty="0">
                <a:solidFill>
                  <a:srgbClr val="AA0021"/>
                </a:solidFill>
                <a:effectLst/>
              </a:rPr>
              <a:t>Payment Card Industry Data Security Standard (PCI-DSS)</a:t>
            </a:r>
            <a:r>
              <a:rPr lang="en-US" sz="1600" dirty="0">
                <a:solidFill>
                  <a:srgbClr val="000000"/>
                </a:solidFill>
                <a:effectLst/>
              </a:rPr>
              <a:t>.</a:t>
            </a:r>
            <a:endParaRPr lang="en-US" sz="1600" dirty="0">
              <a:effectLst/>
            </a:endParaRPr>
          </a:p>
          <a:p>
            <a:pPr>
              <a:buNone/>
            </a:pPr>
            <a:endParaRPr lang="en-US" sz="1600" b="1" dirty="0">
              <a:effectLst/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IMPLEMENT ZERO-TRUST ACCESS (ZTA)</a:t>
            </a:r>
            <a:br>
              <a:rPr lang="en-US" sz="1600" b="1" dirty="0">
                <a:effectLst/>
              </a:rPr>
            </a:br>
            <a:r>
              <a:rPr lang="en-US" sz="1600" dirty="0">
                <a:solidFill>
                  <a:srgbClr val="000000"/>
                </a:solidFill>
                <a:effectLst/>
              </a:rPr>
              <a:t>The ZTA approach controls user and device identity and access. Its “trust no one” philosophy can boost cybersecurity effectiveness for retailers.</a:t>
            </a:r>
            <a:endParaRPr lang="en-US" sz="1600" dirty="0">
              <a:effectLst/>
            </a:endParaRPr>
          </a:p>
          <a:p>
            <a:pPr>
              <a:buNone/>
            </a:pPr>
            <a:endParaRPr lang="en-US" sz="1600" b="1" dirty="0">
              <a:effectLst/>
            </a:endParaRPr>
          </a:p>
          <a:p>
            <a:pPr>
              <a:buNone/>
            </a:pPr>
            <a:r>
              <a:rPr lang="en-US" sz="1600" b="1" dirty="0">
                <a:effectLst/>
              </a:rPr>
              <a:t>SECURITY TRAINING</a:t>
            </a:r>
          </a:p>
        </p:txBody>
      </p:sp>
    </p:spTree>
    <p:extLst>
      <p:ext uri="{BB962C8B-B14F-4D97-AF65-F5344CB8AC3E}">
        <p14:creationId xmlns:p14="http://schemas.microsoft.com/office/powerpoint/2010/main" val="364917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42B5-2A52-335C-F6EE-4C954377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418F-2419-5338-FBAF-B22EE4A3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97" y="154061"/>
            <a:ext cx="6837903" cy="619663"/>
          </a:xfrm>
        </p:spPr>
        <p:txBody>
          <a:bodyPr>
            <a:normAutofit fontScale="90000"/>
          </a:bodyPr>
          <a:lstStyle/>
          <a:p>
            <a:r>
              <a:rPr lang="en-ZA" dirty="0"/>
              <a:t>Legal Frameworks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A49A2E1-CBDD-158B-BEC8-179615CA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049546"/>
            <a:ext cx="9927021" cy="4352702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Font typeface="Wingdings" pitchFamily="2" charset="2"/>
              <a:buChar char="q"/>
            </a:pPr>
            <a:r>
              <a:rPr lang="en-ZA" sz="2400" b="1" kern="0" dirty="0">
                <a:solidFill>
                  <a:prstClr val="black"/>
                </a:solidFill>
                <a:cs typeface="Arial" panose="020B0604020202020204" pitchFamily="34" charset="0"/>
              </a:rPr>
              <a:t>Policy</a:t>
            </a:r>
            <a:endParaRPr lang="en-ZA" sz="2400" kern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 National Cybersecurity Policy Framework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Wingdings" pitchFamily="2" charset="2"/>
              <a:buChar char="q"/>
            </a:pPr>
            <a:r>
              <a:rPr lang="en-ZA" sz="2400" b="1" kern="0" dirty="0">
                <a:solidFill>
                  <a:prstClr val="black"/>
                </a:solidFill>
                <a:cs typeface="Arial" panose="020B0604020202020204" pitchFamily="34" charset="0"/>
              </a:rPr>
              <a:t>Legislation</a:t>
            </a: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Cybercrimes Act (originally as Cybercrimes and Cybersecurity Bill)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Cybersecurity Bill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POPIA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dirty="0">
                <a:solidFill>
                  <a:prstClr val="black"/>
                </a:solidFill>
                <a:cs typeface="Arial" panose="020B0604020202020204" pitchFamily="34" charset="0"/>
              </a:rPr>
              <a:t>      Film and Publications Board Child Protection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ECT Act, Criminal Procedures Act……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Wingdings" pitchFamily="2" charset="2"/>
              <a:buChar char="q"/>
            </a:pPr>
            <a:r>
              <a:rPr lang="en-ZA" sz="2400" b="1" kern="0" dirty="0">
                <a:solidFill>
                  <a:prstClr val="black"/>
                </a:solidFill>
                <a:cs typeface="Arial" panose="020B0604020202020204" pitchFamily="34" charset="0"/>
              </a:rPr>
              <a:t>Regulation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b="1" kern="0" dirty="0">
                <a:solidFill>
                  <a:prstClr val="black"/>
                </a:solidFill>
                <a:cs typeface="Arial" panose="020B0604020202020204" pitchFamily="34" charset="0"/>
              </a:rPr>
              <a:t>      </a:t>
            </a:r>
            <a:r>
              <a:rPr lang="en-ZA" sz="2400" dirty="0">
                <a:solidFill>
                  <a:prstClr val="black"/>
                </a:solidFill>
                <a:cs typeface="Arial" panose="020B0604020202020204" pitchFamily="34" charset="0"/>
              </a:rPr>
              <a:t>Cybercrimes regulations and SOPs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….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Policies, strategies </a:t>
            </a:r>
            <a:r>
              <a:rPr 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etc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dirty="0">
                <a:solidFill>
                  <a:prstClr val="black"/>
                </a:solidFill>
                <a:cs typeface="Arial" panose="020B0604020202020204" pitchFamily="34" charset="0"/>
              </a:rPr>
              <a:t>      National Policy on Data and Cloud, 2024</a:t>
            </a: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ZA" sz="2400" kern="0" dirty="0">
                <a:solidFill>
                  <a:prstClr val="black"/>
                </a:solidFill>
                <a:cs typeface="Arial" panose="020B0604020202020204" pitchFamily="34" charset="0"/>
              </a:rPr>
              <a:t>      </a:t>
            </a: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875001-8768-3FEA-7FB7-DC64F9ECBA50}"/>
              </a:ext>
            </a:extLst>
          </p:cNvPr>
          <p:cNvGrpSpPr/>
          <p:nvPr/>
        </p:nvGrpSpPr>
        <p:grpSpPr>
          <a:xfrm>
            <a:off x="9173711" y="1025752"/>
            <a:ext cx="2734510" cy="2103432"/>
            <a:chOff x="5176277" y="2416296"/>
            <a:chExt cx="2899212" cy="2216427"/>
          </a:xfrm>
        </p:grpSpPr>
        <p:pic>
          <p:nvPicPr>
            <p:cNvPr id="6" name="Picture 5" descr="Related image">
              <a:extLst>
                <a:ext uri="{FF2B5EF4-FFF2-40B4-BE49-F238E27FC236}">
                  <a16:creationId xmlns:a16="http://schemas.microsoft.com/office/drawing/2014/main" id="{98245275-8328-9284-348C-B9D7F9785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277" y="2416296"/>
              <a:ext cx="2899212" cy="221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0D1710-5F0E-5EC8-6ED8-F9FBDC5B57A1}"/>
                </a:ext>
              </a:extLst>
            </p:cNvPr>
            <p:cNvSpPr/>
            <p:nvPr/>
          </p:nvSpPr>
          <p:spPr>
            <a:xfrm>
              <a:off x="5815173" y="2416296"/>
              <a:ext cx="1510301" cy="20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17857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1524000" y="1142984"/>
            <a:ext cx="9144000" cy="1588"/>
          </a:xfrm>
          <a:prstGeom prst="line">
            <a:avLst/>
          </a:prstGeom>
          <a:ln>
            <a:solidFill>
              <a:srgbClr val="EF4718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96404" y="276505"/>
            <a:ext cx="644420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buClr>
                <a:schemeClr val="tx2"/>
              </a:buClr>
              <a:defRPr sz="2400" b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National Computer Security Incident Response Teams (CSIRTs)</a:t>
            </a:r>
          </a:p>
        </p:txBody>
      </p:sp>
      <p:sp>
        <p:nvSpPr>
          <p:cNvPr id="66" name="Footer Placeholder 5"/>
          <p:cNvSpPr txBox="1">
            <a:spLocks/>
          </p:cNvSpPr>
          <p:nvPr/>
        </p:nvSpPr>
        <p:spPr>
          <a:xfrm>
            <a:off x="1524000" y="6636346"/>
            <a:ext cx="9144000" cy="221655"/>
          </a:xfrm>
          <a:prstGeom prst="rect">
            <a:avLst/>
          </a:prstGeom>
          <a:solidFill>
            <a:srgbClr val="EF4718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solidFill>
                  <a:prstClr val="white"/>
                </a:solidFill>
                <a:latin typeface="Arial" charset="0"/>
                <a:cs typeface="Arial" charset="0"/>
              </a:rPr>
              <a:t>Making South Africa a Global Leader in Harnessing ICTs for Socio-economic Development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1BF6B0B-0A70-7D16-41BA-550508B31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" y="1108144"/>
            <a:ext cx="6240026" cy="314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1EB1A9-2499-EEAC-0968-86D9047A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11" y="3975757"/>
            <a:ext cx="5897969" cy="26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ap of the world&#10;&#10;AI-generated content may be incorrect.">
            <a:extLst>
              <a:ext uri="{FF2B5EF4-FFF2-40B4-BE49-F238E27FC236}">
                <a16:creationId xmlns:a16="http://schemas.microsoft.com/office/drawing/2014/main" id="{61B497EB-A545-DF41-BF36-0D3A8C50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1" y="864296"/>
            <a:ext cx="4161596" cy="2774397"/>
          </a:xfrm>
          <a:prstGeom prst="rect">
            <a:avLst/>
          </a:prstGeom>
        </p:spPr>
      </p:pic>
      <p:pic>
        <p:nvPicPr>
          <p:cNvPr id="13" name="Picture 12" descr="A graph of sales in a retail sales report&#10;&#10;AI-generated content may be incorrect.">
            <a:extLst>
              <a:ext uri="{FF2B5EF4-FFF2-40B4-BE49-F238E27FC236}">
                <a16:creationId xmlns:a16="http://schemas.microsoft.com/office/drawing/2014/main" id="{4BA38B81-2207-FFE5-597B-0A4C27BD9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14" y="3563536"/>
            <a:ext cx="5247139" cy="3115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924" y="103819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ZA" dirty="0"/>
              <a:t>Global Retail Sector…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6EEAF-C0A4-00CE-9B11-BF7CF7D6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03" y="3688797"/>
            <a:ext cx="6555648" cy="29384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0" dirty="0">
                <a:effectLst/>
              </a:rPr>
              <a:t>Worldwide retail sales totaled</a:t>
            </a:r>
            <a:r>
              <a:rPr lang="en-US" sz="1800" dirty="0"/>
              <a:t> </a:t>
            </a:r>
            <a:r>
              <a:rPr lang="en-US" sz="1800" b="1" dirty="0"/>
              <a:t>$30.6 trillion</a:t>
            </a:r>
            <a:r>
              <a:rPr lang="en-US" sz="1800" b="0" dirty="0">
                <a:effectLst/>
              </a:rPr>
              <a:t> in 2024; projections indicate that by 2030, global retail sales will exceed </a:t>
            </a:r>
            <a:r>
              <a:rPr lang="en-US" sz="1800" b="0" i="1" dirty="0">
                <a:effectLst/>
              </a:rPr>
              <a:t>$35.8 trillion</a:t>
            </a:r>
            <a:r>
              <a:rPr lang="en-US" sz="1800" b="0" dirty="0">
                <a:effectLst/>
              </a:rPr>
              <a:t>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</a:rPr>
              <a:t>U.S. retail sales totaled </a:t>
            </a:r>
            <a:r>
              <a:rPr lang="en-US" sz="1800" b="1" dirty="0">
                <a:effectLst/>
              </a:rPr>
              <a:t>$7.26 trillion</a:t>
            </a:r>
            <a:r>
              <a:rPr lang="en-US" sz="1800" b="0" dirty="0">
                <a:effectLst/>
              </a:rPr>
              <a:t> in 2024; projections indicate U.S. sales will surpass </a:t>
            </a:r>
            <a:r>
              <a:rPr lang="en-US" sz="1800" b="0" i="1" dirty="0">
                <a:effectLst/>
              </a:rPr>
              <a:t>$8.29 trillion</a:t>
            </a:r>
            <a:r>
              <a:rPr lang="en-US" sz="1800" b="0" dirty="0">
                <a:effectLst/>
              </a:rPr>
              <a:t> by 2030.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134.6 million</a:t>
            </a:r>
            <a:r>
              <a:rPr lang="en-US" sz="1800" b="0" dirty="0">
                <a:effectLst/>
              </a:rPr>
              <a:t> primary household shoppers patronize </a:t>
            </a:r>
            <a:r>
              <a:rPr lang="en-US" sz="1800" b="0" i="1" dirty="0">
                <a:effectLst/>
              </a:rPr>
              <a:t>1.08 million</a:t>
            </a:r>
            <a:r>
              <a:rPr lang="en-US" sz="1800" b="0" dirty="0">
                <a:effectLst/>
              </a:rPr>
              <a:t> stores* in the United States.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</a:rPr>
              <a:t>Worldwide, online shopping revenue totaled </a:t>
            </a:r>
            <a:r>
              <a:rPr lang="en-US" sz="1800" b="1" dirty="0">
                <a:effectLst/>
              </a:rPr>
              <a:t>$6.01 trillion</a:t>
            </a:r>
            <a:r>
              <a:rPr lang="en-US" sz="1800" b="0" dirty="0">
                <a:effectLst/>
              </a:rPr>
              <a:t> in 2024; projections indicate revenue will exceed </a:t>
            </a:r>
            <a:r>
              <a:rPr lang="en-US" sz="1800" b="0" i="1" dirty="0">
                <a:effectLst/>
              </a:rPr>
              <a:t>$8.91 trillion</a:t>
            </a:r>
            <a:r>
              <a:rPr lang="en-US" sz="1800" b="0" dirty="0">
                <a:effectLst/>
              </a:rPr>
              <a:t> in 2030.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06AFB-8AF8-335A-FD89-912007AB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297" y="754919"/>
            <a:ext cx="4657997" cy="1275488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6C9655-4546-8C07-8E54-F5C94302F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328" y="1499800"/>
            <a:ext cx="4421723" cy="1061213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58D111-D857-806E-6A22-F15AE218F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1" y="6442819"/>
            <a:ext cx="2113984" cy="3113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8676" y="1190417"/>
            <a:ext cx="11750565" cy="116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)"/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)"/>
              <a:defRPr sz="24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)"/>
              <a:defRPr sz="20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"Computer Security Incident Response Team (CSIRT)"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Team of dedicated information security specialists that prepares for and responds to Cybersecurity breaches or Cybersecurity </a:t>
            </a:r>
            <a:r>
              <a:rPr 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incidents.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162" y="-56957"/>
            <a:ext cx="6546501" cy="1143000"/>
          </a:xfrm>
        </p:spPr>
        <p:txBody>
          <a:bodyPr/>
          <a:lstStyle/>
          <a:p>
            <a:r>
              <a:rPr lang="en-ZA" dirty="0"/>
              <a:t>Technical Measures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83" y="2358188"/>
            <a:ext cx="4558561" cy="22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C9EA-80EA-6817-D384-0013AA93AFA2}"/>
              </a:ext>
            </a:extLst>
          </p:cNvPr>
          <p:cNvSpPr txBox="1">
            <a:spLocks/>
          </p:cNvSpPr>
          <p:nvPr/>
        </p:nvSpPr>
        <p:spPr bwMode="auto">
          <a:xfrm>
            <a:off x="84083" y="2354968"/>
            <a:ext cx="6663558" cy="42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b="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b="0" ker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)"/>
              <a:defRPr sz="2000">
                <a:solidFill>
                  <a:srgbClr val="006600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National CSIRTs </a:t>
            </a:r>
            <a:r>
              <a:rPr lang="en-ZA" sz="1200" dirty="0">
                <a:latin typeface="Calibri" panose="020F0502020204030204" pitchFamily="34" charset="0"/>
              </a:rPr>
              <a:t>act as the main national point of contact for domestic incident response stakeholders as well as other national CSIRTs around the world.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Sectoral CSIRTs </a:t>
            </a:r>
            <a:r>
              <a:rPr lang="en-ZA" sz="1200" dirty="0">
                <a:latin typeface="Calibri" panose="020F0502020204030204" pitchFamily="34" charset="0"/>
              </a:rPr>
              <a:t>serve a specific sector of society or the economy, such as the banking or education sector.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Organisational CSIRTs</a:t>
            </a:r>
            <a:r>
              <a:rPr lang="en-ZA" sz="1200" dirty="0">
                <a:latin typeface="Calibri" panose="020F0502020204030204" pitchFamily="34" charset="0"/>
              </a:rPr>
              <a:t> are tasked with monitoring and responding to incidents on the internal networks of the organization they reside in. They exist in private companies, government organisations and academic institutions.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Vendor CSIRTs </a:t>
            </a:r>
            <a:r>
              <a:rPr lang="en-ZA" sz="1200" dirty="0">
                <a:latin typeface="Calibri" panose="020F0502020204030204" pitchFamily="34" charset="0"/>
              </a:rPr>
              <a:t>are generally public-facing teams within vendors that produce IT used by individuals and companies. These teams provide operational support for commonly used products like commercial operating systems.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Commercial CSIRTs</a:t>
            </a:r>
            <a:r>
              <a:rPr lang="en-ZA" sz="1200" dirty="0">
                <a:latin typeface="Calibri" panose="020F0502020204030204" pitchFamily="34" charset="0"/>
              </a:rPr>
              <a:t>, or CSIRTs for hire, provide incident-handling services as a product to other organizations.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ZA" sz="1200" b="1" dirty="0">
                <a:latin typeface="Calibri" panose="020F0502020204030204" pitchFamily="34" charset="0"/>
              </a:rPr>
              <a:t>Regional CSIRTs </a:t>
            </a:r>
            <a:r>
              <a:rPr lang="en-ZA" sz="1200" dirty="0">
                <a:latin typeface="Calibri" panose="020F0502020204030204" pitchFamily="34" charset="0"/>
              </a:rPr>
              <a:t>and similar organizations connect national CSIRTs across borders at a regional level, and they serve two primary functions: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1200" dirty="0">
                <a:latin typeface="Calibri" panose="020F0502020204030204" pitchFamily="34" charset="0"/>
              </a:rPr>
              <a:t>      (1) enhancing cooperation between national CSIRTs and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1200" dirty="0">
                <a:latin typeface="Calibri" panose="020F0502020204030204" pitchFamily="34" charset="0"/>
              </a:rPr>
              <a:t>      (2) facilitating information sharing between CSIRTs in the region.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DB4CE8-46F8-15BC-2AEC-330D2406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171" t="33672" r="14013" b="7401"/>
          <a:stretch>
            <a:fillRect/>
          </a:stretch>
        </p:blipFill>
        <p:spPr bwMode="auto">
          <a:xfrm>
            <a:off x="7335980" y="4692795"/>
            <a:ext cx="4677343" cy="207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762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3183-9A4D-4E1A-D822-5C4406BE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C31074-AF3A-9CFD-0F65-D046BB46E09B}"/>
              </a:ext>
            </a:extLst>
          </p:cNvPr>
          <p:cNvCxnSpPr/>
          <p:nvPr/>
        </p:nvCxnSpPr>
        <p:spPr bwMode="auto">
          <a:xfrm>
            <a:off x="1524000" y="1142984"/>
            <a:ext cx="9144000" cy="1588"/>
          </a:xfrm>
          <a:prstGeom prst="line">
            <a:avLst/>
          </a:prstGeom>
          <a:ln>
            <a:solidFill>
              <a:srgbClr val="EF4718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051B5C57-D1CE-F16F-3350-04DC6A11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404" y="276505"/>
            <a:ext cx="644420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buClr>
                <a:schemeClr val="tx2"/>
              </a:buClr>
              <a:defRPr sz="2400" b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National Computer Security Incident Response Teams (CSIRTs)</a:t>
            </a:r>
          </a:p>
        </p:txBody>
      </p:sp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FD3BFFF6-21BE-6C1C-2E32-A3E70EA4EE33}"/>
              </a:ext>
            </a:extLst>
          </p:cNvPr>
          <p:cNvSpPr txBox="1">
            <a:spLocks/>
          </p:cNvSpPr>
          <p:nvPr/>
        </p:nvSpPr>
        <p:spPr>
          <a:xfrm>
            <a:off x="1524000" y="6636346"/>
            <a:ext cx="9144000" cy="221655"/>
          </a:xfrm>
          <a:prstGeom prst="rect">
            <a:avLst/>
          </a:prstGeom>
          <a:solidFill>
            <a:srgbClr val="EF4718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6600"/>
                </a:solidFill>
                <a:latin typeface="Bookman Old Style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914400" rtl="0" eaLnBrk="0" latinLnBrk="0" hangingPunct="0">
              <a:defRPr sz="20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solidFill>
                  <a:prstClr val="white"/>
                </a:solidFill>
                <a:latin typeface="Arial" charset="0"/>
                <a:cs typeface="Arial" charset="0"/>
              </a:rPr>
              <a:t>Making South Africa a Global Leader in Harnessing ICTs for Socio-economic Development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FFEA7-7B10-46F2-E8CB-5E9D2F3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5" y="1346967"/>
            <a:ext cx="5159464" cy="5014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9276D7-4731-0EC4-08FD-03049A33FDA6}"/>
              </a:ext>
            </a:extLst>
          </p:cNvPr>
          <p:cNvSpPr txBox="1"/>
          <p:nvPr/>
        </p:nvSpPr>
        <p:spPr>
          <a:xfrm>
            <a:off x="1702358" y="6230584"/>
            <a:ext cx="4677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https://www.first.org/members/map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11546-D406-C7D6-FA17-857CD574D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5" y="1321759"/>
            <a:ext cx="4129872" cy="2034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59A59-2513-027C-4BF3-6CFE2B88341D}"/>
              </a:ext>
            </a:extLst>
          </p:cNvPr>
          <p:cNvSpPr txBox="1"/>
          <p:nvPr/>
        </p:nvSpPr>
        <p:spPr>
          <a:xfrm>
            <a:off x="7373038" y="3626516"/>
            <a:ext cx="44112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1D35"/>
                </a:solidFill>
                <a:effectLst/>
                <a:latin typeface="Google Sans"/>
              </a:rPr>
              <a:t>Africa CERT is a forum for Computer Security Incident Response Teams (CSIRTs) and similar organizations across the African continent, fostering cooperation, promoting information sharing, and enabling a community of security professionals to work together. </a:t>
            </a:r>
            <a:endParaRPr lang="en-ZA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32A74-AA21-B684-2172-0A8BBB2E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71" y="3726968"/>
            <a:ext cx="2047875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FD3F7A-6653-D96B-281D-8401A3C9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968" y="5139516"/>
            <a:ext cx="2047876" cy="14611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DB102A-C4C1-4D55-7C4F-1951D40282C0}"/>
              </a:ext>
            </a:extLst>
          </p:cNvPr>
          <p:cNvSpPr txBox="1"/>
          <p:nvPr/>
        </p:nvSpPr>
        <p:spPr>
          <a:xfrm>
            <a:off x="7875489" y="5158176"/>
            <a:ext cx="38823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GB" sz="1400" b="0" i="0" u="none" strike="noStrike" baseline="0" dirty="0"/>
              <a:t>Established the </a:t>
            </a:r>
            <a:r>
              <a:rPr lang="en-GB" sz="1400" b="1" i="0" u="none" strike="noStrike" baseline="0" dirty="0"/>
              <a:t>SADC Regional CIRT (SR-CIRT) Framework </a:t>
            </a:r>
            <a:r>
              <a:rPr lang="en-GB" sz="1400" b="0" i="0" u="none" strike="noStrike" baseline="0" dirty="0"/>
              <a:t>in September 2019 - A regional collaboration platform to strengthen the regional cybersecurity readiness, protection and incident response capabilities.</a:t>
            </a:r>
          </a:p>
        </p:txBody>
      </p:sp>
    </p:spTree>
    <p:extLst>
      <p:ext uri="{BB962C8B-B14F-4D97-AF65-F5344CB8AC3E}">
        <p14:creationId xmlns:p14="http://schemas.microsoft.com/office/powerpoint/2010/main" val="202077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993" y="144009"/>
            <a:ext cx="6390752" cy="569424"/>
          </a:xfrm>
        </p:spPr>
        <p:txBody>
          <a:bodyPr>
            <a:noAutofit/>
          </a:bodyPr>
          <a:lstStyle/>
          <a:p>
            <a:r>
              <a:rPr lang="en-ZA" sz="3200" dirty="0"/>
              <a:t>Organisational: National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91" y="736047"/>
            <a:ext cx="7240588" cy="5977944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We must 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</a:rPr>
              <a:t>hold the stewards of our data accountable for the protection of personal data</a:t>
            </a:r>
            <a:r>
              <a:rPr lang="en-GB" sz="1800" dirty="0">
                <a:solidFill>
                  <a:srgbClr val="000000"/>
                </a:solidFill>
              </a:rPr>
              <a:t>; drive the development of more secure connected devices; and 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</a:rPr>
              <a:t>reshape laws that govern liability for data losses and harm caused by cybersecurity errors, software vulnerabilities, and other risks created by software and digital technologies</a:t>
            </a:r>
            <a:r>
              <a:rPr lang="en-GB" sz="1800" dirty="0">
                <a:solidFill>
                  <a:srgbClr val="000000"/>
                </a:solidFill>
              </a:rPr>
              <a:t>. We will use Federal purchasing power and grant-making to incentivize security </a:t>
            </a:r>
          </a:p>
          <a:p>
            <a:r>
              <a:rPr lang="en-GB" sz="1800" dirty="0">
                <a:solidFill>
                  <a:srgbClr val="000000"/>
                </a:solidFill>
              </a:rPr>
              <a:t>Markets impose inadequate costs on—and often reward—those entities that introduce vulnerable products or services into our digital ecosystem. 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</a:rPr>
              <a:t>Too many vendors ignore best practices for secure development, ship products with insecure default configurations or known vulnerabilities</a:t>
            </a:r>
            <a:r>
              <a:rPr lang="en-GB" sz="1800" dirty="0">
                <a:solidFill>
                  <a:srgbClr val="000000"/>
                </a:solidFill>
              </a:rPr>
              <a:t>, and integrate third-party software of unvetted or unknown provenance. Software makers are able to leverage their market position to fully disclaim liability by contract, further reducing their incentive to follow secure-by-design principles or perform pre-release testing. 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</a:rPr>
              <a:t>Poor software security greatly increases systemic risk across the digital ecosystem</a:t>
            </a:r>
            <a:r>
              <a:rPr lang="en-GB" sz="1800" dirty="0">
                <a:solidFill>
                  <a:srgbClr val="000000"/>
                </a:solidFill>
              </a:rPr>
              <a:t> and leave American citizens bearing the ultimate cost. </a:t>
            </a:r>
          </a:p>
          <a:p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</a:rPr>
              <a:t>We must begin to shift liability onto those entities that fail to take reasonable precautions to secure their software </a:t>
            </a:r>
            <a:r>
              <a:rPr lang="en-GB" sz="1800" dirty="0">
                <a:solidFill>
                  <a:srgbClr val="000000"/>
                </a:solidFill>
              </a:rPr>
              <a:t>while recognizing that even the most advanced software security programs cannot </a:t>
            </a:r>
            <a:r>
              <a:rPr lang="en-ZA" sz="1800" dirty="0">
                <a:solidFill>
                  <a:srgbClr val="000000"/>
                </a:solidFill>
              </a:rPr>
              <a:t>prevent all vulnerabilities. </a:t>
            </a: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60108-22D8-0C8C-02B6-D48E4FA8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5" y="962130"/>
            <a:ext cx="4134575" cy="49337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9520"/>
          </a:xfrm>
        </p:spPr>
        <p:txBody>
          <a:bodyPr>
            <a:normAutofit fontScale="90000"/>
          </a:bodyPr>
          <a:lstStyle/>
          <a:p>
            <a:r>
              <a:rPr lang="en-ZA" dirty="0"/>
              <a:t>Capacity Building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833061-E2D7-6A76-AC85-29A78DA4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6" y="1150955"/>
            <a:ext cx="4877358" cy="27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1E5EA7-057B-3ED5-2F22-7175C01028A2}"/>
              </a:ext>
            </a:extLst>
          </p:cNvPr>
          <p:cNvSpPr txBox="1"/>
          <p:nvPr/>
        </p:nvSpPr>
        <p:spPr>
          <a:xfrm>
            <a:off x="247686" y="4014735"/>
            <a:ext cx="4714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__Open_Sans_9c011f"/>
              </a:rPr>
              <a:t>Size of the Active Cybersecurity Workforce: 5.5 million Globally (up 0.1% YoY)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__Open_Sans_9c011f"/>
              </a:rPr>
              <a:t> Size of the Workforce Gap: 4.8 million Globally (up 19% YoY)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__Open_Sans_9c011f"/>
              </a:rPr>
              <a:t> Total Workforce Needed to Satisfy Demand: 10.2 million Globally (up 8.1% YoY)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61BF6-58A2-5939-84FB-2051FD76507B}"/>
              </a:ext>
            </a:extLst>
          </p:cNvPr>
          <p:cNvSpPr txBox="1"/>
          <p:nvPr/>
        </p:nvSpPr>
        <p:spPr>
          <a:xfrm>
            <a:off x="5721634" y="1150955"/>
            <a:ext cx="6064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Lack of distinct career paths</a:t>
            </a:r>
          </a:p>
          <a:p>
            <a:r>
              <a:rPr lang="en-GB" sz="1200" dirty="0">
                <a:solidFill>
                  <a:srgbClr val="000000"/>
                </a:solidFill>
              </a:rPr>
              <a:t>Outdated training</a:t>
            </a:r>
          </a:p>
          <a:p>
            <a:r>
              <a:rPr lang="en-GB" sz="1200" dirty="0">
                <a:solidFill>
                  <a:srgbClr val="000000"/>
                </a:solidFill>
              </a:rPr>
              <a:t>Costly certifications and job stress</a:t>
            </a:r>
          </a:p>
          <a:p>
            <a:endParaRPr lang="en-GB" sz="1200" dirty="0">
              <a:solidFill>
                <a:srgbClr val="333333"/>
              </a:solidFill>
            </a:endParaRPr>
          </a:p>
          <a:p>
            <a:r>
              <a:rPr lang="en-GB" sz="1200" dirty="0">
                <a:solidFill>
                  <a:srgbClr val="333333"/>
                </a:solidFill>
              </a:rPr>
              <a:t>Higher education institutions (HEIs), organisations and the South African government are not investing enough into cybersecurity skills development.</a:t>
            </a:r>
            <a:endParaRPr lang="en-ZA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8C9CA-6220-F5B6-8BE6-73627F7D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007" y="2456037"/>
            <a:ext cx="6399824" cy="4376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5C0360-D67D-A58E-370F-547C3E09BDB9}"/>
              </a:ext>
            </a:extLst>
          </p:cNvPr>
          <p:cNvSpPr/>
          <p:nvPr/>
        </p:nvSpPr>
        <p:spPr>
          <a:xfrm>
            <a:off x="9102191" y="2645595"/>
            <a:ext cx="1889090" cy="386861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3C7ECCAC-0AFE-4FA2-B378-C13F574D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62" y="1572684"/>
            <a:ext cx="8751879" cy="4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6994" y="5769917"/>
            <a:ext cx="371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08710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C022E-63B2-D3CC-98F6-2C6FCB93F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4B87-C5AA-087B-D50A-511F9005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24" y="103819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ZA" dirty="0"/>
              <a:t>Retail Sector in South Africa…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F6973AC-04FA-873B-D57F-9E6C4E6F8DBD}"/>
              </a:ext>
            </a:extLst>
          </p:cNvPr>
          <p:cNvSpPr txBox="1">
            <a:spLocks/>
          </p:cNvSpPr>
          <p:nvPr/>
        </p:nvSpPr>
        <p:spPr>
          <a:xfrm>
            <a:off x="4351762" y="699715"/>
            <a:ext cx="7501434" cy="354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effectLst/>
              </a:rPr>
              <a:t>The South Africa retail market size was ZAR1.61 trillion in 2022 and will grow at a CAGR of more than 4% during 2022-2027.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Retail in South Africa will be driven by inflation and economic recovery.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Hypermarkets and supermarkets growing share of food &amp; grocery, but online penetration is still very low.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Key sectors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Food &amp; Grocery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Home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Health &amp; Beauty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Electricals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Clothing &amp; Footwear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Online electrical sales share of South Africa is expected to reach more than 20% in 2027, the highest among all sectors.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Home sector sales to grow significantly by 2027.</a:t>
            </a:r>
          </a:p>
        </p:txBody>
      </p:sp>
      <p:pic>
        <p:nvPicPr>
          <p:cNvPr id="4" name="Picture 3" descr="A map of south africa with black text&#10;&#10;AI-generated content may be incorrect.">
            <a:extLst>
              <a:ext uri="{FF2B5EF4-FFF2-40B4-BE49-F238E27FC236}">
                <a16:creationId xmlns:a16="http://schemas.microsoft.com/office/drawing/2014/main" id="{489777C8-8706-031E-5307-9A23396C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8" y="850027"/>
            <a:ext cx="3636344" cy="3187861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325A75B-92E7-682F-0E2D-4B80F3F85D29}"/>
              </a:ext>
            </a:extLst>
          </p:cNvPr>
          <p:cNvSpPr txBox="1">
            <a:spLocks/>
          </p:cNvSpPr>
          <p:nvPr/>
        </p:nvSpPr>
        <p:spPr>
          <a:xfrm>
            <a:off x="-47442" y="4190988"/>
            <a:ext cx="6237962" cy="25768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spcBef>
                <a:spcPts val="0"/>
              </a:spcBef>
              <a:buNone/>
            </a:pPr>
            <a:r>
              <a:rPr lang="en-US" sz="1600" dirty="0"/>
              <a:t>Key Distribution Channels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Hypermarkets, Supermarkets &amp; Hard Discounters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Convenience Stores (Including Independents) and Gas Stations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Food and Drinks </a:t>
            </a:r>
            <a:r>
              <a:rPr lang="en-US" sz="1400" dirty="0"/>
              <a:t>Specialists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Drug Stores and Health &amp; Beauty Stores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Electrical and Electronics Specialists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Clothing, Footwear, and Accessories Specialists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Home Improvement and Gardening Supplies Specialists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Online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1E2555-18AB-8C9D-F54A-233A4CD3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16" y="4468252"/>
            <a:ext cx="6094246" cy="2146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3EC071-6B0E-2C35-3D28-D78EF3B8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27" y="6541194"/>
            <a:ext cx="1785599" cy="276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DA1B6-63D7-BA58-0C97-A4A7FC29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" y="6561099"/>
            <a:ext cx="4465907" cy="2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5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10BAC-3C92-2996-6AF5-88A66918B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C353-349E-6DDB-64C1-AD54A728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81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ZA" dirty="0"/>
              <a:t>Cybersecurity, Cybercrime….</a:t>
            </a:r>
          </a:p>
        </p:txBody>
      </p:sp>
      <p:pic>
        <p:nvPicPr>
          <p:cNvPr id="7" name="Picture 6" descr="A graph of retail shoppers&#10;&#10;AI-generated content may be incorrect.">
            <a:extLst>
              <a:ext uri="{FF2B5EF4-FFF2-40B4-BE49-F238E27FC236}">
                <a16:creationId xmlns:a16="http://schemas.microsoft.com/office/drawing/2014/main" id="{4A4F3167-7665-09EF-4A77-0528559E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06" y="972309"/>
            <a:ext cx="4230090" cy="251161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6B7846FA-A28B-E0E1-279F-91D5E948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44" y="1269764"/>
            <a:ext cx="57638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of 2025, there are over 4.84 billion consumers or retail shoppers worldwide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Projections indicate there will be 5.6 billion by 2030.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number of global consumers increased at an average annual rate of 5.41% from 2017 (3.5 billion) to 2023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6909D8-BA02-812F-F219-E452C5ED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036" y="3331867"/>
            <a:ext cx="3929449" cy="31052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EAF937-D50B-CB4A-8927-20A3C08D9E8B}"/>
              </a:ext>
            </a:extLst>
          </p:cNvPr>
          <p:cNvSpPr txBox="1"/>
          <p:nvPr/>
        </p:nvSpPr>
        <p:spPr>
          <a:xfrm>
            <a:off x="113131" y="4368496"/>
            <a:ext cx="300921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ZA" sz="1200" b="1" i="1" u="none" strike="noStrike" baseline="0" dirty="0">
                <a:solidFill>
                  <a:srgbClr val="4F82BD"/>
                </a:solidFill>
              </a:rPr>
              <a:t>Routine Activity Theory </a:t>
            </a:r>
            <a:endParaRPr lang="en-ZA" sz="1200" b="0" i="0" u="none" strike="noStrike" baseline="0" dirty="0">
              <a:solidFill>
                <a:srgbClr val="4F82BD"/>
              </a:solidFill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</a:rPr>
              <a:t>Criminological routine activity theory proposes that crime risk increases upon the convergence of a motivated offender, a suitable target and the absence of a capable guardian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88894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1B81E7AC-15B0-9C37-78B2-7C38DCC2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70" y="6356350"/>
            <a:ext cx="499730" cy="5016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5B1B8-462A-4B93-899F-4AF3FF2A1556}" type="slidenum">
              <a:rPr kumimoji="0" lang="en-ZA" sz="1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BE5AAB-8E51-C94B-5802-E7CC27B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845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Cybersecurity?</a:t>
            </a:r>
            <a:endParaRPr lang="en-Z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E8BE4-602F-D9E1-88E8-1062EEBE56FE}"/>
              </a:ext>
            </a:extLst>
          </p:cNvPr>
          <p:cNvSpPr txBox="1"/>
          <p:nvPr/>
        </p:nvSpPr>
        <p:spPr>
          <a:xfrm>
            <a:off x="52119" y="991491"/>
            <a:ext cx="4170852" cy="1555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Something that relates to or has the characteristic of the culture of computers, information technology, and virtual reality. Examples” "the cyber age"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0BABD-CD03-6863-5ACE-1E21B38CC868}"/>
              </a:ext>
            </a:extLst>
          </p:cNvPr>
          <p:cNvSpPr txBox="1"/>
          <p:nvPr/>
        </p:nvSpPr>
        <p:spPr>
          <a:xfrm>
            <a:off x="6902675" y="1229182"/>
            <a:ext cx="3235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state of being free from danger or threat</a:t>
            </a:r>
            <a:endParaRPr kumimoji="0" lang="en-ZA" sz="18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ABC8A-4944-2194-CDA9-15C33E3CF1A2}"/>
              </a:ext>
            </a:extLst>
          </p:cNvPr>
          <p:cNvSpPr/>
          <p:nvPr/>
        </p:nvSpPr>
        <p:spPr>
          <a:xfrm>
            <a:off x="303589" y="2246429"/>
            <a:ext cx="11604632" cy="194043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Security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A44CB2-6297-9F97-8A7D-EFA0646CC1D3}"/>
              </a:ext>
            </a:extLst>
          </p:cNvPr>
          <p:cNvCxnSpPr>
            <a:cxnSpLocks/>
          </p:cNvCxnSpPr>
          <p:nvPr/>
        </p:nvCxnSpPr>
        <p:spPr>
          <a:xfrm>
            <a:off x="1929576" y="2198467"/>
            <a:ext cx="1223309" cy="53930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3220653-3B56-F92F-D798-89F0CF5AC6FD}"/>
              </a:ext>
            </a:extLst>
          </p:cNvPr>
          <p:cNvSpPr/>
          <p:nvPr/>
        </p:nvSpPr>
        <p:spPr>
          <a:xfrm>
            <a:off x="2541231" y="2494993"/>
            <a:ext cx="3067408" cy="1561153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AE421B-D594-9D73-627D-03FCC4E51A0F}"/>
              </a:ext>
            </a:extLst>
          </p:cNvPr>
          <p:cNvCxnSpPr>
            <a:cxnSpLocks/>
          </p:cNvCxnSpPr>
          <p:nvPr/>
        </p:nvCxnSpPr>
        <p:spPr>
          <a:xfrm flipH="1">
            <a:off x="7726822" y="1971015"/>
            <a:ext cx="949225" cy="8611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0D7EF07-4563-6C5A-A589-CB057250E5AA}"/>
              </a:ext>
            </a:extLst>
          </p:cNvPr>
          <p:cNvSpPr/>
          <p:nvPr/>
        </p:nvSpPr>
        <p:spPr>
          <a:xfrm>
            <a:off x="5608639" y="2547045"/>
            <a:ext cx="3944203" cy="1511303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CF21F3-721C-F22F-AC21-BA74D868CFCC}"/>
              </a:ext>
            </a:extLst>
          </p:cNvPr>
          <p:cNvGraphicFramePr>
            <a:graphicFrameLocks noGrp="1"/>
          </p:cNvGraphicFramePr>
          <p:nvPr/>
        </p:nvGraphicFramePr>
        <p:xfrm>
          <a:off x="303589" y="4282364"/>
          <a:ext cx="11604632" cy="2073986"/>
        </p:xfrm>
        <a:graphic>
          <a:graphicData uri="http://schemas.openxmlformats.org/drawingml/2006/table">
            <a:tbl>
              <a:tblPr/>
              <a:tblGrid>
                <a:gridCol w="11604632">
                  <a:extLst>
                    <a:ext uri="{9D8B030D-6E8A-4147-A177-3AD203B41FA5}">
                      <a16:colId xmlns:a16="http://schemas.microsoft.com/office/drawing/2014/main" val="2213191687"/>
                    </a:ext>
                  </a:extLst>
                </a:gridCol>
              </a:tblGrid>
              <a:tr h="20739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Cyber Security refers to the body of </a:t>
                      </a:r>
                      <a:r>
                        <a:rPr lang="en-GB" sz="2000" b="0" u="sng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technologies, processes, and practices </a:t>
                      </a: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designed to </a:t>
                      </a:r>
                      <a:r>
                        <a:rPr lang="en-GB" sz="2000" b="0" u="sng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protect networks, devices, programs, and data</a:t>
                      </a: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GB" sz="2000" b="0" u="sng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attack</a:t>
                      </a: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000" b="0" u="sng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damage</a:t>
                      </a: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GB" sz="2000" b="0" u="sng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unauthorized access and use</a:t>
                      </a:r>
                      <a:r>
                        <a:rPr lang="en-GB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3990" marR="63990" marT="35195" marB="35195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315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84E97C-A830-15C5-F2DC-5A9711AF2A40}"/>
              </a:ext>
            </a:extLst>
          </p:cNvPr>
          <p:cNvSpPr txBox="1"/>
          <p:nvPr/>
        </p:nvSpPr>
        <p:spPr>
          <a:xfrm>
            <a:off x="1510747" y="6369602"/>
            <a:ext cx="8189843" cy="43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rtl="0" eaLnBrk="1" latinLnBrk="0" hangingPunct="1">
              <a:lnSpc>
                <a:spcPct val="135000"/>
              </a:lnSpc>
            </a:pPr>
            <a:r>
              <a:rPr lang="en-GB" sz="18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No uniform definition on cybersecurity – different schools of thought</a:t>
            </a:r>
          </a:p>
        </p:txBody>
      </p:sp>
    </p:spTree>
    <p:extLst>
      <p:ext uri="{BB962C8B-B14F-4D97-AF65-F5344CB8AC3E}">
        <p14:creationId xmlns:p14="http://schemas.microsoft.com/office/powerpoint/2010/main" val="7084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178AC-556A-DFAE-F728-9C5B1044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092D-A0B2-44F5-0DE9-9B1E266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81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ZA" dirty="0"/>
              <a:t>Cybersecurity VS Cybercrime…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8538F-303A-ECCD-CE27-480A6064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1273896"/>
            <a:ext cx="7899698" cy="4029638"/>
          </a:xfrm>
          <a:prstGeom prst="rect">
            <a:avLst/>
          </a:prstGeom>
        </p:spPr>
      </p:pic>
      <p:pic>
        <p:nvPicPr>
          <p:cNvPr id="8" name="Picture 7" descr="A diagram of a computer model&#10;&#10;AI-generated content may be incorrect.">
            <a:extLst>
              <a:ext uri="{FF2B5EF4-FFF2-40B4-BE49-F238E27FC236}">
                <a16:creationId xmlns:a16="http://schemas.microsoft.com/office/drawing/2014/main" id="{2E33CB6E-08F5-0278-3E5B-21262DCB4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6" y="3073954"/>
            <a:ext cx="3616524" cy="1735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2EAB5-9FDB-F920-8642-FA4B34A0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2" y="4790564"/>
            <a:ext cx="3430022" cy="2039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8E8B6A-DE83-4029-611E-BD778186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76" y="1003466"/>
            <a:ext cx="3184104" cy="2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BE5AAB-8E51-C94B-5802-E7CC27B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845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 Threats faced by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</a:t>
            </a:r>
            <a:endParaRPr lang="en-ZA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FE79C7-D4B4-12A4-666F-98945F923206}"/>
              </a:ext>
            </a:extLst>
          </p:cNvPr>
          <p:cNvSpPr txBox="1"/>
          <p:nvPr/>
        </p:nvSpPr>
        <p:spPr>
          <a:xfrm>
            <a:off x="50662" y="1187222"/>
            <a:ext cx="12141337" cy="43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indent="-540000" algn="l" defTabSz="914400" rtl="0" eaLnBrk="1" latinLnBrk="0" hangingPunct="1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GB" sz="18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Cybersecurity </a:t>
            </a:r>
            <a:r>
              <a:rPr lang="en-GB" sz="1800" b="1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threats and risks  </a:t>
            </a:r>
            <a:r>
              <a:rPr lang="en-GB" sz="1800" b="0" u="none" strike="noStrike" kern="1200" dirty="0">
                <a:solidFill>
                  <a:srgbClr val="273C18"/>
                </a:solidFill>
                <a:effectLst/>
                <a:latin typeface="+mj-lt"/>
                <a:ea typeface="+mn-ea"/>
                <a:cs typeface="+mn-cs"/>
              </a:rPr>
              <a:t>come in different shapes and forms  - these are just some of them to note for services</a:t>
            </a:r>
          </a:p>
        </p:txBody>
      </p:sp>
      <p:pic>
        <p:nvPicPr>
          <p:cNvPr id="5" name="Picture 8" descr="Internet Icon | Line Iconset | IconsMind">
            <a:extLst>
              <a:ext uri="{FF2B5EF4-FFF2-40B4-BE49-F238E27FC236}">
                <a16:creationId xmlns:a16="http://schemas.microsoft.com/office/drawing/2014/main" id="{7FCB4CDF-DCAE-416F-C0AC-7018BECBF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4" y="3895320"/>
            <a:ext cx="1089748" cy="10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DC611176-9FAE-FA35-1150-1C35BA30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2" y="5086635"/>
            <a:ext cx="1089747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ZA" altLang="en-US" sz="1333" dirty="0"/>
              <a:t>Internet</a:t>
            </a:r>
          </a:p>
          <a:p>
            <a:pPr algn="ctr"/>
            <a:r>
              <a:rPr lang="en-ZA" altLang="en-US" sz="1333" dirty="0"/>
              <a:t>(Drive-By-Downloads) </a:t>
            </a:r>
            <a:endParaRPr lang="en-GB" altLang="en-US" sz="1333" dirty="0"/>
          </a:p>
        </p:txBody>
      </p:sp>
      <p:pic>
        <p:nvPicPr>
          <p:cNvPr id="31" name="Picture 24" descr="Zugangskontrolle - Kostenlose sicherheit Icons">
            <a:extLst>
              <a:ext uri="{FF2B5EF4-FFF2-40B4-BE49-F238E27FC236}">
                <a16:creationId xmlns:a16="http://schemas.microsoft.com/office/drawing/2014/main" id="{B4DE1AE9-122C-1068-DE28-38D6BED9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r="18768"/>
          <a:stretch>
            <a:fillRect/>
          </a:stretch>
        </p:blipFill>
        <p:spPr bwMode="auto">
          <a:xfrm>
            <a:off x="3770345" y="3841698"/>
            <a:ext cx="1256912" cy="10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8">
            <a:extLst>
              <a:ext uri="{FF2B5EF4-FFF2-40B4-BE49-F238E27FC236}">
                <a16:creationId xmlns:a16="http://schemas.microsoft.com/office/drawing/2014/main" id="{D19897E4-61F9-1457-E459-B4F0585D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421" y="4922979"/>
            <a:ext cx="95220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Physical Access</a:t>
            </a:r>
            <a:endParaRPr lang="en-GB" altLang="en-US" sz="1333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269375-DD82-AF49-010F-C5F4052D2888}"/>
              </a:ext>
            </a:extLst>
          </p:cNvPr>
          <p:cNvCxnSpPr/>
          <p:nvPr/>
        </p:nvCxnSpPr>
        <p:spPr>
          <a:xfrm>
            <a:off x="5656081" y="1702648"/>
            <a:ext cx="0" cy="4473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15">
            <a:extLst>
              <a:ext uri="{FF2B5EF4-FFF2-40B4-BE49-F238E27FC236}">
                <a16:creationId xmlns:a16="http://schemas.microsoft.com/office/drawing/2014/main" id="{376D7F97-DF0B-31C4-8C46-C1D340C7F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52" y="1897321"/>
            <a:ext cx="119199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ZA" altLang="en-US" sz="1333"/>
              <a:t>Threat Vectors</a:t>
            </a:r>
            <a:endParaRPr lang="en-GB" altLang="en-US" sz="1333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B21440-BD81-FCB6-CA0B-A5E441C3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082" y="1905785"/>
            <a:ext cx="70500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altLang="en-US" sz="1333"/>
              <a:t>Threats</a:t>
            </a:r>
            <a:endParaRPr lang="en-GB" altLang="en-US" sz="1333"/>
          </a:p>
        </p:txBody>
      </p:sp>
      <p:pic>
        <p:nvPicPr>
          <p:cNvPr id="36" name="Picture 10" descr="Ransomware Icons - Download Free Vector Icons | Noun Project">
            <a:extLst>
              <a:ext uri="{FF2B5EF4-FFF2-40B4-BE49-F238E27FC236}">
                <a16:creationId xmlns:a16="http://schemas.microsoft.com/office/drawing/2014/main" id="{19E62301-EE19-6A44-E7E8-96E4E27F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5" y="2650622"/>
            <a:ext cx="782925" cy="7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97BA89-E696-CC5A-74BF-04EC7CCA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710" y="3444126"/>
            <a:ext cx="153199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Ransomware</a:t>
            </a:r>
            <a:endParaRPr lang="en-GB" altLang="en-US" sz="1333"/>
          </a:p>
        </p:txBody>
      </p:sp>
      <p:pic>
        <p:nvPicPr>
          <p:cNvPr id="38" name="Picture 12" descr="Malware Virus icon PNG and SVG Vector Free Download">
            <a:extLst>
              <a:ext uri="{FF2B5EF4-FFF2-40B4-BE49-F238E27FC236}">
                <a16:creationId xmlns:a16="http://schemas.microsoft.com/office/drawing/2014/main" id="{4AE4482E-5F95-27C1-5570-D5A437D0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19" y="2618881"/>
            <a:ext cx="742721" cy="76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9DC433F-5408-19FE-4BF1-3524B965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14" y="3444126"/>
            <a:ext cx="1138415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Malware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A4F8668-20D3-FF39-4327-9A1BF7B5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427" y="3444126"/>
            <a:ext cx="1148995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Botnet</a:t>
            </a:r>
          </a:p>
        </p:txBody>
      </p:sp>
      <p:pic>
        <p:nvPicPr>
          <p:cNvPr id="41" name="Picture 45">
            <a:extLst>
              <a:ext uri="{FF2B5EF4-FFF2-40B4-BE49-F238E27FC236}">
                <a16:creationId xmlns:a16="http://schemas.microsoft.com/office/drawing/2014/main" id="{8840D221-C26D-B4FD-760E-7BBA8D0061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6"/>
          <a:stretch>
            <a:fillRect/>
          </a:stretch>
        </p:blipFill>
        <p:spPr bwMode="auto">
          <a:xfrm>
            <a:off x="9355990" y="4153478"/>
            <a:ext cx="1045311" cy="10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6">
            <a:extLst>
              <a:ext uri="{FF2B5EF4-FFF2-40B4-BE49-F238E27FC236}">
                <a16:creationId xmlns:a16="http://schemas.microsoft.com/office/drawing/2014/main" id="{A330A475-38F0-7CE2-1BFB-C06140541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212" y="5063364"/>
            <a:ext cx="1483325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User Device Theft</a:t>
            </a:r>
          </a:p>
        </p:txBody>
      </p:sp>
      <p:pic>
        <p:nvPicPr>
          <p:cNvPr id="43" name="Picture 2" descr="Configuration Icons - Download Free Vector Icons | Noun Project">
            <a:extLst>
              <a:ext uri="{FF2B5EF4-FFF2-40B4-BE49-F238E27FC236}">
                <a16:creationId xmlns:a16="http://schemas.microsoft.com/office/drawing/2014/main" id="{FAB2B566-6C03-EE69-B60B-458191E1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" y="2248638"/>
            <a:ext cx="914118" cy="9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27">
            <a:extLst>
              <a:ext uri="{FF2B5EF4-FFF2-40B4-BE49-F238E27FC236}">
                <a16:creationId xmlns:a16="http://schemas.microsoft.com/office/drawing/2014/main" id="{403CCB4A-B466-EDE7-2E1B-16D0D60D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21" y="3150061"/>
            <a:ext cx="176898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 dirty="0"/>
              <a:t>Misconfiguration</a:t>
            </a:r>
            <a:endParaRPr lang="en-GB" altLang="en-US" sz="1333" dirty="0"/>
          </a:p>
        </p:txBody>
      </p:sp>
      <p:pic>
        <p:nvPicPr>
          <p:cNvPr id="45" name="Picture 4" descr="Headlines">
            <a:extLst>
              <a:ext uri="{FF2B5EF4-FFF2-40B4-BE49-F238E27FC236}">
                <a16:creationId xmlns:a16="http://schemas.microsoft.com/office/drawing/2014/main" id="{E37472AE-9D86-C764-ABDF-427D29E2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23" y="2407280"/>
            <a:ext cx="1464281" cy="112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063BC919-13E1-E4A3-C8B1-9704908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302" y="3444126"/>
            <a:ext cx="177110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Insider Threats</a:t>
            </a:r>
            <a:endParaRPr lang="en-GB" altLang="en-US" sz="1333"/>
          </a:p>
        </p:txBody>
      </p:sp>
      <p:pic>
        <p:nvPicPr>
          <p:cNvPr id="47" name="Picture 6" descr="Data loss - Free computer icons">
            <a:extLst>
              <a:ext uri="{FF2B5EF4-FFF2-40B4-BE49-F238E27FC236}">
                <a16:creationId xmlns:a16="http://schemas.microsoft.com/office/drawing/2014/main" id="{D104AAB8-8A84-DCBE-599A-77F69B09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12" y="4413260"/>
            <a:ext cx="1180736" cy="11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31">
            <a:extLst>
              <a:ext uri="{FF2B5EF4-FFF2-40B4-BE49-F238E27FC236}">
                <a16:creationId xmlns:a16="http://schemas.microsoft.com/office/drawing/2014/main" id="{2AEF0C66-2E56-6E9F-EF6C-C7373713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35" y="5522051"/>
            <a:ext cx="171185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Data Loss/Theft</a:t>
            </a:r>
            <a:endParaRPr lang="en-GB" altLang="en-US" sz="1333"/>
          </a:p>
        </p:txBody>
      </p:sp>
      <p:pic>
        <p:nvPicPr>
          <p:cNvPr id="49" name="Picture 8" descr="Arrows, loop, phases, process icon - Free download">
            <a:extLst>
              <a:ext uri="{FF2B5EF4-FFF2-40B4-BE49-F238E27FC236}">
                <a16:creationId xmlns:a16="http://schemas.microsoft.com/office/drawing/2014/main" id="{9B525861-0061-38CF-0E8B-F8C5F96C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73" y="4038727"/>
            <a:ext cx="867566" cy="8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>
            <a:extLst>
              <a:ext uri="{FF2B5EF4-FFF2-40B4-BE49-F238E27FC236}">
                <a16:creationId xmlns:a16="http://schemas.microsoft.com/office/drawing/2014/main" id="{0D89A955-F869-6602-2078-5E2A56F3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488" y="5120009"/>
            <a:ext cx="12611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 dirty="0"/>
              <a:t>Process bypass</a:t>
            </a:r>
            <a:endParaRPr lang="en-GB" altLang="en-US" sz="1333" dirty="0"/>
          </a:p>
        </p:txBody>
      </p:sp>
      <p:pic>
        <p:nvPicPr>
          <p:cNvPr id="51" name="Picture 2" descr="Automated Patch Management Software | ConnectWise Automate">
            <a:extLst>
              <a:ext uri="{FF2B5EF4-FFF2-40B4-BE49-F238E27FC236}">
                <a16:creationId xmlns:a16="http://schemas.microsoft.com/office/drawing/2014/main" id="{BF722C75-55C4-0D06-2998-606FDC8E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967" y="2724681"/>
            <a:ext cx="704632" cy="7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6">
            <a:extLst>
              <a:ext uri="{FF2B5EF4-FFF2-40B4-BE49-F238E27FC236}">
                <a16:creationId xmlns:a16="http://schemas.microsoft.com/office/drawing/2014/main" id="{BF327809-D07E-B9F2-30B3-E6BD2AB5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200" y="3444126"/>
            <a:ext cx="149390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Missing Security patches</a:t>
            </a:r>
          </a:p>
        </p:txBody>
      </p:sp>
      <p:sp>
        <p:nvSpPr>
          <p:cNvPr id="53" name="TextBox 30">
            <a:extLst>
              <a:ext uri="{FF2B5EF4-FFF2-40B4-BE49-F238E27FC236}">
                <a16:creationId xmlns:a16="http://schemas.microsoft.com/office/drawing/2014/main" id="{463BD951-6D7F-6E22-A6ED-6C7FF361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575" y="5522051"/>
            <a:ext cx="1726667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Vulnerable 3</a:t>
            </a:r>
            <a:r>
              <a:rPr lang="en-ZA" altLang="en-US" sz="1333" baseline="30000"/>
              <a:t>rd</a:t>
            </a:r>
            <a:r>
              <a:rPr lang="en-ZA" altLang="en-US" sz="1333"/>
              <a:t> Party &amp; Legacy  Apps</a:t>
            </a:r>
          </a:p>
        </p:txBody>
      </p:sp>
      <p:pic>
        <p:nvPicPr>
          <p:cNvPr id="54" name="Picture 4" descr="Download Integration Big - 3rd Party Integration Icon PNG Image with No  Background - PNGkey.com">
            <a:extLst>
              <a:ext uri="{FF2B5EF4-FFF2-40B4-BE49-F238E27FC236}">
                <a16:creationId xmlns:a16="http://schemas.microsoft.com/office/drawing/2014/main" id="{8BC46AA9-6459-A5CF-AD09-35BDEA7E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38" y="4455581"/>
            <a:ext cx="873914" cy="8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Botnet Icons - Download Free Vector Icons | Noun Project">
            <a:extLst>
              <a:ext uri="{FF2B5EF4-FFF2-40B4-BE49-F238E27FC236}">
                <a16:creationId xmlns:a16="http://schemas.microsoft.com/office/drawing/2014/main" id="{BA7419D0-F52E-7AF7-DDC5-6E2E8DA7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63" y="2403048"/>
            <a:ext cx="1070703" cy="10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Slide Number Placeholder 11">
            <a:extLst>
              <a:ext uri="{FF2B5EF4-FFF2-40B4-BE49-F238E27FC236}">
                <a16:creationId xmlns:a16="http://schemas.microsoft.com/office/drawing/2014/main" id="{D78D763C-5230-0525-8B89-1EAD9098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70" y="6356350"/>
            <a:ext cx="499730" cy="501650"/>
          </a:xfrm>
        </p:spPr>
        <p:txBody>
          <a:bodyPr/>
          <a:lstStyle/>
          <a:p>
            <a:pPr algn="ctr"/>
            <a:fld id="{AAD5B1B8-462A-4B93-899F-4AF3FF2A1556}" type="slidenum">
              <a:rPr lang="en-ZA" sz="1600" b="1" smtClean="0">
                <a:solidFill>
                  <a:schemeClr val="accent6">
                    <a:lumMod val="50000"/>
                  </a:schemeClr>
                </a:solidFill>
              </a:rPr>
              <a:pPr algn="ctr"/>
              <a:t>7</a:t>
            </a:fld>
            <a:endParaRPr lang="en-ZA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5F7A9E-F5DC-3599-550B-451C5494A4D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64" y="2706211"/>
            <a:ext cx="887700" cy="887700"/>
          </a:xfrm>
          <a:prstGeom prst="rect">
            <a:avLst/>
          </a:prstGeom>
        </p:spPr>
      </p:pic>
      <p:sp>
        <p:nvSpPr>
          <p:cNvPr id="59" name="TextBox 28">
            <a:extLst>
              <a:ext uri="{FF2B5EF4-FFF2-40B4-BE49-F238E27FC236}">
                <a16:creationId xmlns:a16="http://schemas.microsoft.com/office/drawing/2014/main" id="{E9D10BD0-E5C5-7AE6-713A-2E3D17D0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646" y="3575855"/>
            <a:ext cx="95220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333" dirty="0"/>
              <a:t>Contracts</a:t>
            </a:r>
            <a:endParaRPr lang="en-GB" altLang="en-US" sz="1333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504913C-589C-367F-B745-D615ADD2C3D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74" y="5548836"/>
            <a:ext cx="905523" cy="905523"/>
          </a:xfrm>
          <a:prstGeom prst="rect">
            <a:avLst/>
          </a:prstGeom>
        </p:spPr>
      </p:pic>
      <p:sp>
        <p:nvSpPr>
          <p:cNvPr id="61" name="TextBox 28">
            <a:extLst>
              <a:ext uri="{FF2B5EF4-FFF2-40B4-BE49-F238E27FC236}">
                <a16:creationId xmlns:a16="http://schemas.microsoft.com/office/drawing/2014/main" id="{2691974F-3012-627A-C583-7C980E25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46" y="6453232"/>
            <a:ext cx="95220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 dirty="0"/>
              <a:t>Experts</a:t>
            </a:r>
            <a:endParaRPr lang="en-GB" altLang="en-US" sz="1333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CD71C09-49D2-C93B-0DE6-576CDD0FFDE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0" y="5360427"/>
            <a:ext cx="764313" cy="764313"/>
          </a:xfrm>
          <a:prstGeom prst="rect">
            <a:avLst/>
          </a:prstGeom>
        </p:spPr>
      </p:pic>
      <p:sp>
        <p:nvSpPr>
          <p:cNvPr id="63" name="TextBox 28">
            <a:extLst>
              <a:ext uri="{FF2B5EF4-FFF2-40B4-BE49-F238E27FC236}">
                <a16:creationId xmlns:a16="http://schemas.microsoft.com/office/drawing/2014/main" id="{1945E8F4-D361-3266-BE21-ECEDC859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84" y="6124740"/>
            <a:ext cx="1058144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ZA" altLang="en-US" sz="1333" dirty="0"/>
              <a:t>Legacy Systems</a:t>
            </a:r>
            <a:endParaRPr lang="en-GB" altLang="en-US" sz="1333" dirty="0"/>
          </a:p>
        </p:txBody>
      </p:sp>
      <p:pic>
        <p:nvPicPr>
          <p:cNvPr id="66" name="Picture 4" descr="Pen Drive Icon – Free Download, PNG and Vector">
            <a:extLst>
              <a:ext uri="{FF2B5EF4-FFF2-40B4-BE49-F238E27FC236}">
                <a16:creationId xmlns:a16="http://schemas.microsoft.com/office/drawing/2014/main" id="{BBADE5EA-8C65-5525-7BA3-3A794ABC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3" y="4075796"/>
            <a:ext cx="935278" cy="9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Circles, email, envelope, letter, line, mail, social icon - Free download">
            <a:extLst>
              <a:ext uri="{FF2B5EF4-FFF2-40B4-BE49-F238E27FC236}">
                <a16:creationId xmlns:a16="http://schemas.microsoft.com/office/drawing/2014/main" id="{D1D23A55-1FF8-28E7-5AF6-E90246F0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92" y="5385760"/>
            <a:ext cx="1089748" cy="10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8">
            <a:extLst>
              <a:ext uri="{FF2B5EF4-FFF2-40B4-BE49-F238E27FC236}">
                <a16:creationId xmlns:a16="http://schemas.microsoft.com/office/drawing/2014/main" id="{E8ED7EA6-73AD-4BE8-2242-1BFBBCA6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097" y="5074555"/>
            <a:ext cx="69616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USB</a:t>
            </a:r>
            <a:endParaRPr lang="en-GB" altLang="en-US" sz="1333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66EE66-55C8-0005-6B1C-CA82D934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75" y="6384519"/>
            <a:ext cx="69616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 dirty="0"/>
              <a:t>Email</a:t>
            </a:r>
            <a:endParaRPr lang="en-GB" altLang="en-US" sz="1333" dirty="0"/>
          </a:p>
        </p:txBody>
      </p:sp>
      <p:pic>
        <p:nvPicPr>
          <p:cNvPr id="70" name="Picture 18" descr="Identity Theft Icon – Free Download, PNG and Vector">
            <a:extLst>
              <a:ext uri="{FF2B5EF4-FFF2-40B4-BE49-F238E27FC236}">
                <a16:creationId xmlns:a16="http://schemas.microsoft.com/office/drawing/2014/main" id="{E967A78F-30AC-F5AC-F0EF-C64CB606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39" y="5425552"/>
            <a:ext cx="1119371" cy="11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44">
            <a:extLst>
              <a:ext uri="{FF2B5EF4-FFF2-40B4-BE49-F238E27FC236}">
                <a16:creationId xmlns:a16="http://schemas.microsoft.com/office/drawing/2014/main" id="{0AB57206-FFAE-AEA5-A871-202FAC1D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452" y="6386221"/>
            <a:ext cx="201867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sz="1333"/>
              <a:t>Identity/Credential Theft</a:t>
            </a:r>
          </a:p>
        </p:txBody>
      </p:sp>
    </p:spTree>
    <p:extLst>
      <p:ext uri="{BB962C8B-B14F-4D97-AF65-F5344CB8AC3E}">
        <p14:creationId xmlns:p14="http://schemas.microsoft.com/office/powerpoint/2010/main" val="30554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BA33-23D1-67BF-02B3-3F471E95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80EFED-4FAA-2086-7F57-EBAC24FB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845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 Threats faced by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</a:t>
            </a:r>
            <a:endParaRPr lang="en-ZA" b="1" dirty="0"/>
          </a:p>
        </p:txBody>
      </p:sp>
      <p:sp>
        <p:nvSpPr>
          <p:cNvPr id="57" name="Slide Number Placeholder 11">
            <a:extLst>
              <a:ext uri="{FF2B5EF4-FFF2-40B4-BE49-F238E27FC236}">
                <a16:creationId xmlns:a16="http://schemas.microsoft.com/office/drawing/2014/main" id="{1D0D5C24-21B9-2589-8B6E-BE31CF4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270" y="6356350"/>
            <a:ext cx="499730" cy="501650"/>
          </a:xfrm>
        </p:spPr>
        <p:txBody>
          <a:bodyPr/>
          <a:lstStyle/>
          <a:p>
            <a:pPr algn="ctr"/>
            <a:fld id="{AAD5B1B8-462A-4B93-899F-4AF3FF2A1556}" type="slidenum">
              <a:rPr lang="en-ZA" sz="1600" b="1" smtClean="0">
                <a:solidFill>
                  <a:schemeClr val="accent6">
                    <a:lumMod val="50000"/>
                  </a:schemeClr>
                </a:solidFill>
              </a:rPr>
              <a:pPr algn="ctr"/>
              <a:t>8</a:t>
            </a:fld>
            <a:endParaRPr lang="en-ZA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CA6F-449C-CE89-34EB-13540B47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5" y="1084521"/>
            <a:ext cx="4184650" cy="5211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08C7D-FBA2-99FB-459A-AB3271C9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04" y="1181717"/>
            <a:ext cx="6062813" cy="44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995A4D-AA83-ADDA-CB07-95D819044871}"/>
              </a:ext>
            </a:extLst>
          </p:cNvPr>
          <p:cNvGraphicFramePr>
            <a:graphicFrameLocks noGrp="1"/>
          </p:cNvGraphicFramePr>
          <p:nvPr/>
        </p:nvGraphicFramePr>
        <p:xfrm>
          <a:off x="244549" y="1105155"/>
          <a:ext cx="11855302" cy="803656"/>
        </p:xfrm>
        <a:graphic>
          <a:graphicData uri="http://schemas.openxmlformats.org/drawingml/2006/table">
            <a:tbl>
              <a:tblPr/>
              <a:tblGrid>
                <a:gridCol w="11855302">
                  <a:extLst>
                    <a:ext uri="{9D8B030D-6E8A-4147-A177-3AD203B41FA5}">
                      <a16:colId xmlns:a16="http://schemas.microsoft.com/office/drawing/2014/main" val="2213191687"/>
                    </a:ext>
                  </a:extLst>
                </a:gridCol>
              </a:tblGrid>
              <a:tr h="803656">
                <a:tc>
                  <a:txBody>
                    <a:bodyPr/>
                    <a:lstStyle/>
                    <a:p>
                      <a:pPr marL="540000" indent="-540000" algn="l" defTabSz="914400" rtl="0" eaLnBrk="1" latinLnBrk="0" hangingPunct="1">
                        <a:lnSpc>
                          <a:spcPct val="13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Cybersecurity breaches could have </a:t>
                      </a:r>
                      <a:r>
                        <a:rPr lang="en-GB" sz="2400" b="1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negative business impacts</a:t>
                      </a:r>
                      <a:r>
                        <a:rPr lang="en-GB" sz="2400" b="0" u="none" strike="noStrike" kern="1200" dirty="0">
                          <a:solidFill>
                            <a:srgbClr val="273C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3990" marR="63990" marT="31995" marB="31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31548"/>
                  </a:ext>
                </a:extLst>
              </a:tr>
            </a:tbl>
          </a:graphicData>
        </a:graphic>
      </p:graphicFrame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1B81E7AC-15B0-9C37-78B2-7C38DCC2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721" y="7204489"/>
            <a:ext cx="499730" cy="5016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5B1B8-462A-4B93-899F-4AF3FF2A1556}" type="slidenum">
              <a:rPr kumimoji="0" lang="en-ZA" sz="1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BE5AAB-8E51-C94B-5802-E7CC27B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845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Breaches Business Impact </a:t>
            </a:r>
            <a:endParaRPr lang="en-ZA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17375E-6523-49B9-D5DD-69CF02027AFE}"/>
              </a:ext>
            </a:extLst>
          </p:cNvPr>
          <p:cNvGraphicFramePr/>
          <p:nvPr/>
        </p:nvGraphicFramePr>
        <p:xfrm>
          <a:off x="1787451" y="15678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7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2031</Words>
  <Application>Microsoft Office PowerPoint</Application>
  <PresentationFormat>Widescreen</PresentationFormat>
  <Paragraphs>186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__Open_Sans_9c011f</vt:lpstr>
      <vt:lpstr>Aptos</vt:lpstr>
      <vt:lpstr>Arial</vt:lpstr>
      <vt:lpstr>Calibri</vt:lpstr>
      <vt:lpstr>Calibri Light</vt:lpstr>
      <vt:lpstr>Google Sans</vt:lpstr>
      <vt:lpstr>Wingdings</vt:lpstr>
      <vt:lpstr>Office Theme</vt:lpstr>
      <vt:lpstr>THE IMPACT OF CYBERSECURITY AND CYBERCRIME  ON THE SOUTH AFRICAN Retail Value Chain</vt:lpstr>
      <vt:lpstr>Global Retail Sector…</vt:lpstr>
      <vt:lpstr>Retail Sector in South Africa…</vt:lpstr>
      <vt:lpstr>Cybersecurity, Cybercrime….</vt:lpstr>
      <vt:lpstr>What is Cybersecurity?</vt:lpstr>
      <vt:lpstr>Cybersecurity VS Cybercrime…</vt:lpstr>
      <vt:lpstr>Cyber Threats faced by Organisations</vt:lpstr>
      <vt:lpstr>Cyber Threats faced by Organisations</vt:lpstr>
      <vt:lpstr>Cybersecurity Breaches Business Impact </vt:lpstr>
      <vt:lpstr>South African Case Studies:  Property Transfer Payment Scam</vt:lpstr>
      <vt:lpstr>Management Concepts in Cybersecurity: KING IV </vt:lpstr>
      <vt:lpstr>Management Concepts in Cybersecurity: KING IV </vt:lpstr>
      <vt:lpstr>Management Concepts in Cybersecurity: KING IV </vt:lpstr>
      <vt:lpstr>Cybersecurity in the retail sector….</vt:lpstr>
      <vt:lpstr>Why Retail Cybersecurity Threats Happen</vt:lpstr>
      <vt:lpstr>Retail Cybersecurity Statistics</vt:lpstr>
      <vt:lpstr>Why Retail Cybersecurity Threats Happen</vt:lpstr>
      <vt:lpstr>Legal Frameworks</vt:lpstr>
      <vt:lpstr>PowerPoint Presentation</vt:lpstr>
      <vt:lpstr>Technical Measures</vt:lpstr>
      <vt:lpstr>PowerPoint Presentation</vt:lpstr>
      <vt:lpstr>Organisational: National Strategies</vt:lpstr>
      <vt:lpstr>Capacity Building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Kiru Pillay</dc:creator>
  <cp:keywords/>
  <dc:description>generated using python-pptx</dc:description>
  <cp:lastModifiedBy>Kiru Pillay</cp:lastModifiedBy>
  <cp:revision>64</cp:revision>
  <dcterms:created xsi:type="dcterms:W3CDTF">2013-01-27T09:14:16Z</dcterms:created>
  <dcterms:modified xsi:type="dcterms:W3CDTF">2025-05-14T10:09:23Z</dcterms:modified>
  <cp:category/>
</cp:coreProperties>
</file>